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</p:sldMasterIdLst>
  <p:notesMasterIdLst>
    <p:notesMasterId r:id="rId86"/>
  </p:notesMasterIdLst>
  <p:sldIdLst>
    <p:sldId id="630" r:id="rId5"/>
    <p:sldId id="490" r:id="rId6"/>
    <p:sldId id="511" r:id="rId7"/>
    <p:sldId id="263" r:id="rId8"/>
    <p:sldId id="406" r:id="rId9"/>
    <p:sldId id="328" r:id="rId10"/>
    <p:sldId id="385" r:id="rId11"/>
    <p:sldId id="497" r:id="rId12"/>
    <p:sldId id="500" r:id="rId13"/>
    <p:sldId id="501" r:id="rId14"/>
    <p:sldId id="502" r:id="rId15"/>
    <p:sldId id="504" r:id="rId16"/>
    <p:sldId id="508" r:id="rId17"/>
    <p:sldId id="524" r:id="rId18"/>
    <p:sldId id="632" r:id="rId19"/>
    <p:sldId id="343" r:id="rId20"/>
    <p:sldId id="478" r:id="rId21"/>
    <p:sldId id="479" r:id="rId22"/>
    <p:sldId id="480" r:id="rId23"/>
    <p:sldId id="481" r:id="rId24"/>
    <p:sldId id="426" r:id="rId25"/>
    <p:sldId id="344" r:id="rId26"/>
    <p:sldId id="409" r:id="rId27"/>
    <p:sldId id="465" r:id="rId28"/>
    <p:sldId id="345" r:id="rId29"/>
    <p:sldId id="424" r:id="rId30"/>
    <p:sldId id="412" r:id="rId31"/>
    <p:sldId id="421" r:id="rId32"/>
    <p:sldId id="427" r:id="rId33"/>
    <p:sldId id="482" r:id="rId34"/>
    <p:sldId id="455" r:id="rId35"/>
    <p:sldId id="498" r:id="rId36"/>
    <p:sldId id="410" r:id="rId37"/>
    <p:sldId id="456" r:id="rId38"/>
    <p:sldId id="466" r:id="rId39"/>
    <p:sldId id="471" r:id="rId40"/>
    <p:sldId id="475" r:id="rId41"/>
    <p:sldId id="413" r:id="rId42"/>
    <p:sldId id="469" r:id="rId43"/>
    <p:sldId id="264" r:id="rId44"/>
    <p:sldId id="332" r:id="rId45"/>
    <p:sldId id="361" r:id="rId46"/>
    <p:sldId id="270" r:id="rId47"/>
    <p:sldId id="265" r:id="rId48"/>
    <p:sldId id="468" r:id="rId49"/>
    <p:sldId id="336" r:id="rId50"/>
    <p:sldId id="354" r:id="rId51"/>
    <p:sldId id="398" r:id="rId52"/>
    <p:sldId id="518" r:id="rId53"/>
    <p:sldId id="356" r:id="rId54"/>
    <p:sldId id="400" r:id="rId55"/>
    <p:sldId id="519" r:id="rId56"/>
    <p:sldId id="464" r:id="rId57"/>
    <p:sldId id="355" r:id="rId58"/>
    <p:sldId id="322" r:id="rId59"/>
    <p:sldId id="309" r:id="rId60"/>
    <p:sldId id="312" r:id="rId61"/>
    <p:sldId id="319" r:id="rId62"/>
    <p:sldId id="313" r:id="rId63"/>
    <p:sldId id="320" r:id="rId64"/>
    <p:sldId id="314" r:id="rId65"/>
    <p:sldId id="315" r:id="rId66"/>
    <p:sldId id="436" r:id="rId67"/>
    <p:sldId id="435" r:id="rId68"/>
    <p:sldId id="437" r:id="rId69"/>
    <p:sldId id="521" r:id="rId70"/>
    <p:sldId id="523" r:id="rId71"/>
    <p:sldId id="522" r:id="rId72"/>
    <p:sldId id="486" r:id="rId73"/>
    <p:sldId id="495" r:id="rId74"/>
    <p:sldId id="438" r:id="rId75"/>
    <p:sldId id="461" r:id="rId76"/>
    <p:sldId id="439" r:id="rId77"/>
    <p:sldId id="460" r:id="rId78"/>
    <p:sldId id="268" r:id="rId79"/>
    <p:sldId id="631" r:id="rId80"/>
    <p:sldId id="496" r:id="rId81"/>
    <p:sldId id="433" r:id="rId82"/>
    <p:sldId id="434" r:id="rId83"/>
    <p:sldId id="516" r:id="rId84"/>
    <p:sldId id="462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7EB1"/>
    <a:srgbClr val="F04E5E"/>
    <a:srgbClr val="7961AA"/>
    <a:srgbClr val="00B050"/>
    <a:srgbClr val="9BBF51"/>
    <a:srgbClr val="EEA337"/>
    <a:srgbClr val="071D49"/>
    <a:srgbClr val="7CCC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7" autoAdjust="0"/>
    <p:restoredTop sz="80136" autoAdjust="0"/>
  </p:normalViewPr>
  <p:slideViewPr>
    <p:cSldViewPr snapToGrid="0">
      <p:cViewPr varScale="1">
        <p:scale>
          <a:sx n="101" d="100"/>
          <a:sy n="101" d="100"/>
        </p:scale>
        <p:origin x="848" y="192"/>
      </p:cViewPr>
      <p:guideLst>
        <p:guide orient="horz" pos="2328"/>
        <p:guide pos="28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3966" y="9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Thomas" userId="180ea7c5-d060-4452-9888-b56eff17a1f3" providerId="ADAL" clId="{69CFE570-8DA0-46A3-910A-AE65965932F2}"/>
    <pc:docChg chg="modSld">
      <pc:chgData name="Stephen Thomas" userId="180ea7c5-d060-4452-9888-b56eff17a1f3" providerId="ADAL" clId="{69CFE570-8DA0-46A3-910A-AE65965932F2}" dt="2023-10-26T11:13:17.007" v="11" actId="20577"/>
      <pc:docMkLst>
        <pc:docMk/>
      </pc:docMkLst>
      <pc:sldChg chg="modSp">
        <pc:chgData name="Stephen Thomas" userId="180ea7c5-d060-4452-9888-b56eff17a1f3" providerId="ADAL" clId="{69CFE570-8DA0-46A3-910A-AE65965932F2}" dt="2023-10-26T11:13:17.007" v="11" actId="20577"/>
        <pc:sldMkLst>
          <pc:docMk/>
          <pc:sldMk cId="2400644025" sldId="256"/>
        </pc:sldMkLst>
        <pc:spChg chg="mod">
          <ac:chgData name="Stephen Thomas" userId="180ea7c5-d060-4452-9888-b56eff17a1f3" providerId="ADAL" clId="{69CFE570-8DA0-46A3-910A-AE65965932F2}" dt="2023-10-26T11:13:17.007" v="11" actId="20577"/>
          <ac:spMkLst>
            <pc:docMk/>
            <pc:sldMk cId="2400644025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2817" y="267498"/>
            <a:ext cx="6397067" cy="479780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2146" y="869503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317" tIns="46659" rIns="93317" bIns="46659" numCol="1" anchor="b" anchorCtr="0" compatLnSpc="1">
            <a:prstTxWarp prst="textNoShape">
              <a:avLst/>
            </a:prstTxWarp>
          </a:bodyPr>
          <a:lstStyle>
            <a:lvl1pPr algn="r" defTabSz="933261">
              <a:defRPr sz="1200"/>
            </a:lvl1pPr>
          </a:lstStyle>
          <a:p>
            <a:pPr>
              <a:defRPr/>
            </a:pPr>
            <a:fld id="{B5AAD2D1-61E3-437E-A834-9D93881873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6632" y="5508104"/>
            <a:ext cx="6684662" cy="3346667"/>
            <a:chOff x="137243" y="5655444"/>
            <a:chExt cx="7040715" cy="3346667"/>
          </a:xfrm>
        </p:grpSpPr>
        <p:sp>
          <p:nvSpPr>
            <p:cNvPr id="12" name="Line 3"/>
            <p:cNvSpPr>
              <a:spLocks noChangeShapeType="1"/>
            </p:cNvSpPr>
            <p:nvPr/>
          </p:nvSpPr>
          <p:spPr bwMode="auto">
            <a:xfrm>
              <a:off x="137243" y="5655444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13" name="Line 4"/>
            <p:cNvSpPr>
              <a:spLocks noChangeShapeType="1"/>
            </p:cNvSpPr>
            <p:nvPr/>
          </p:nvSpPr>
          <p:spPr bwMode="auto">
            <a:xfrm>
              <a:off x="137243" y="6122079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auto">
            <a:xfrm>
              <a:off x="137243" y="6593625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137243" y="7093004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>
              <a:off x="137243" y="7561276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17" name="Line 8"/>
            <p:cNvSpPr>
              <a:spLocks noChangeShapeType="1"/>
            </p:cNvSpPr>
            <p:nvPr/>
          </p:nvSpPr>
          <p:spPr bwMode="auto">
            <a:xfrm>
              <a:off x="137243" y="8029547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>
              <a:off x="137243" y="8532203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19" name="Line 10"/>
            <p:cNvSpPr>
              <a:spLocks noChangeShapeType="1"/>
            </p:cNvSpPr>
            <p:nvPr/>
          </p:nvSpPr>
          <p:spPr bwMode="auto">
            <a:xfrm>
              <a:off x="137243" y="9002111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6510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6/12/introduction-to-feature-selection-methods-with-an-example-or-how-to-select-the-right-variables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AAD2D1-61E3-437E-A834-9D938818736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>
          <a:xfrm>
            <a:off x="360363" y="271463"/>
            <a:ext cx="6459537" cy="4845050"/>
          </a:xfrm>
        </p:spPr>
      </p:sp>
      <p:sp>
        <p:nvSpPr>
          <p:cNvPr id="10" name="Notes Placeholder 9"/>
          <p:cNvSpPr>
            <a:spLocks noGrp="1"/>
          </p:cNvSpPr>
          <p:nvPr>
            <p:ph type="body" idx="1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31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else?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get very creative in what features you engineer for each customer: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Count: The number of transactions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Count_product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number of unique products purchased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Min: the minimum transaction amount ever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Max: the maximum transaction amount ever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Mean: the mean transaction amount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Sum: The sum of all transaction amounts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between: the average time between transactions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since last: the time since the last transaction and now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since first: The time since the first transaction and now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Percent great than X: the percentage of transaction amounts that are greater than X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Trend: Are transactions going up, down, or staying the same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frequent product: which product is most frequently purchased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frequent day: on which day do most transactions occur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90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01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Some ML algorithms are sensitive to non-informative features </a:t>
            </a:r>
          </a:p>
          <a:p>
            <a:pPr lvl="0"/>
            <a:r>
              <a:rPr lang="en-US" dirty="0"/>
              <a:t>Reduce size of data </a:t>
            </a:r>
            <a:r>
              <a:rPr lang="en-US" dirty="0">
                <a:sym typeface="Wingdings" panose="05000000000000000000" pitchFamily="2" charset="2"/>
              </a:rPr>
              <a:t> faster running time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If two features are highly correlated, some algorithms will perform badly</a:t>
            </a:r>
          </a:p>
          <a:p>
            <a:pPr lvl="0"/>
            <a:r>
              <a:rPr lang="en-US" dirty="0">
                <a:sym typeface="Wingdings" panose="05000000000000000000" pitchFamily="2" charset="2"/>
              </a:rPr>
              <a:t>Reduce overfitting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1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065712"/>
            <a:ext cx="5486400" cy="29352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Inspiration: </a:t>
            </a:r>
            <a:r>
              <a:rPr lang="en-US" dirty="0">
                <a:hlinkClick r:id="rId3"/>
              </a:rPr>
              <a:t>https://www.analyticsvidhya.com/blog/2016/12/introduction-to-feature-selection-methods-with-an-example-or-how-to-select-the-right-variables/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66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RFE=Recursive Feature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18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24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Gradient</a:t>
            </a:r>
            <a:r>
              <a:rPr lang="en-US" baseline="0" dirty="0"/>
              <a:t> search isn't usually a good idea: the functions are not smooth and not convex.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66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065712"/>
            <a:ext cx="5486400" cy="29352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61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219700"/>
            <a:ext cx="5486400" cy="27813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4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30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54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92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D882D-440C-45A6-B904-27DD635FBD6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>
          <a:xfrm>
            <a:off x="702616" y="4422131"/>
            <a:ext cx="5617870" cy="4188171"/>
          </a:xfrm>
          <a:prstGeom prst="rect">
            <a:avLst/>
          </a:prstGeom>
        </p:spPr>
        <p:txBody>
          <a:bodyPr lIns="88276" tIns="44138" rIns="88276" bIns="44138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26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4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1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2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5200649"/>
            <a:ext cx="5619750" cy="294481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53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36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2737" y="5238750"/>
            <a:ext cx="6397625" cy="2762250"/>
          </a:xfrm>
          <a:prstGeom prst="rect">
            <a:avLst/>
          </a:prstGeom>
        </p:spPr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3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There is </a:t>
            </a:r>
            <a:r>
              <a:rPr lang="en-US" b="1" i="1" dirty="0"/>
              <a:t>almost never </a:t>
            </a:r>
            <a:r>
              <a:rPr lang="en-US" dirty="0"/>
              <a:t>a single model fit or feature set that will immediately solve the problem</a:t>
            </a:r>
          </a:p>
          <a:p>
            <a:pPr lvl="1"/>
            <a:r>
              <a:rPr lang="en-US" dirty="0"/>
              <a:t>The process is more likely to be a </a:t>
            </a:r>
            <a:r>
              <a:rPr lang="en-US" b="1" i="1" dirty="0"/>
              <a:t>campaign</a:t>
            </a:r>
            <a:r>
              <a:rPr lang="en-US" dirty="0"/>
              <a:t> of trial and error to achieve the best results</a:t>
            </a:r>
          </a:p>
          <a:p>
            <a:pPr lvl="1"/>
            <a:r>
              <a:rPr lang="en-US" dirty="0"/>
              <a:t>The effect of feature sets </a:t>
            </a:r>
            <a:r>
              <a:rPr lang="en-US" b="1" i="1" dirty="0"/>
              <a:t>can be much larger </a:t>
            </a:r>
            <a:r>
              <a:rPr lang="en-US" dirty="0"/>
              <a:t>than the effect of different models</a:t>
            </a:r>
          </a:p>
          <a:p>
            <a:pPr lvl="1"/>
            <a:r>
              <a:rPr lang="en-US" dirty="0"/>
              <a:t>The interplay between models and features </a:t>
            </a:r>
            <a:r>
              <a:rPr lang="en-US" b="1" i="1" dirty="0"/>
              <a:t>is complex and somewhat unpredictable</a:t>
            </a:r>
            <a:endParaRPr lang="en-US" dirty="0"/>
          </a:p>
          <a:p>
            <a:pPr lvl="1"/>
            <a:r>
              <a:rPr lang="en-US" dirty="0"/>
              <a:t>With the right set of features, is it common that many different types of models can achieve the same level of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56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17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31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25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sz="120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9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75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2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 that in regression, you often only create K-1 levels to try to limit collinearity. Other models don't really care.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0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268288"/>
            <a:ext cx="6397625" cy="4797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8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/>
              <a:t>CLICK TO EDIT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0" y="2790782"/>
            <a:ext cx="7567594" cy="1200329"/>
          </a:xfr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Program Name                                                                            Date (e.g. July 1 to July 9, 2011)                                  Speaker/Faculty Name</a:t>
            </a:r>
          </a:p>
        </p:txBody>
      </p:sp>
    </p:spTree>
    <p:extLst>
      <p:ext uri="{BB962C8B-B14F-4D97-AF65-F5344CB8AC3E}">
        <p14:creationId xmlns:p14="http://schemas.microsoft.com/office/powerpoint/2010/main" val="1875842367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90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2659"/>
            <a:ext cx="5111750" cy="52063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523"/>
            <a:ext cx="3008313" cy="38725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435100"/>
            <a:ext cx="3008313" cy="254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6326403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142" y="4950686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7142" y="762861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7142" y="5517424"/>
            <a:ext cx="5486400" cy="8548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2288" y="5061215"/>
            <a:ext cx="54864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126975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55334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8316496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274637"/>
            <a:ext cx="8445500" cy="5686891"/>
          </a:xfrm>
        </p:spPr>
        <p:txBody>
          <a:bodyPr lIns="0" rIns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7504275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16" y="4406900"/>
            <a:ext cx="831638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416" y="2906713"/>
            <a:ext cx="83163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8871541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89880"/>
            <a:ext cx="41481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250" y="1429642"/>
            <a:ext cx="4148138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89880"/>
            <a:ext cx="41497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29642"/>
            <a:ext cx="4149725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2054721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2493964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941168"/>
            <a:ext cx="4402044" cy="888020"/>
          </a:xfrm>
        </p:spPr>
        <p:txBody>
          <a:bodyPr>
            <a:normAutofit/>
          </a:bodyPr>
          <a:lstStyle>
            <a:lvl1pPr>
              <a:defRPr sz="2000" b="0" i="1">
                <a:latin typeface="Georgi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19120" y="1628800"/>
            <a:ext cx="4402044" cy="30629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1">
                <a:latin typeface="Georgia"/>
              </a:defRPr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lipArt Placeholder 12"/>
          <p:cNvSpPr>
            <a:spLocks noGrp="1"/>
          </p:cNvSpPr>
          <p:nvPr>
            <p:ph type="clipArt" sz="quarter" idx="14"/>
          </p:nvPr>
        </p:nvSpPr>
        <p:spPr>
          <a:xfrm>
            <a:off x="2296" y="1628800"/>
            <a:ext cx="4377018" cy="3062941"/>
          </a:xfrm>
        </p:spPr>
        <p:txBody>
          <a:bodyPr/>
          <a:lstStyle/>
          <a:p>
            <a:r>
              <a:rPr lang="en-US"/>
              <a:t>Click icon to add clip art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81000" y="5013512"/>
            <a:ext cx="3367088" cy="369888"/>
          </a:xfrm>
        </p:spPr>
        <p:txBody>
          <a:bodyPr>
            <a:normAutofit/>
          </a:bodyPr>
          <a:lstStyle>
            <a:lvl1pPr marL="0" indent="0">
              <a:buNone/>
              <a:defRPr sz="1400" b="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89118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6205146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</p:spPr>
        <p:txBody>
          <a:bodyPr anchor="ctr"/>
          <a:lstStyle>
            <a:lvl1pPr algn="l">
              <a:defRPr sz="1000" b="0"/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013869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553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352"/>
            <a:ext cx="4942830" cy="26064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>
              <a:defRPr sz="1000" b="0">
                <a:solidFill>
                  <a:srgbClr val="000000"/>
                </a:solidFill>
                <a:effectLst/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2800" b="1" i="0" kern="1200" spc="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efvanbuuren.name/fim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eat.engineering/index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pthom/869_course/blob/main/hyperparam_tuning/optuna_example.ipynb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6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ream.queensu.ca/Watch/Gq8j6HKn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Y6O9nCo0-I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831" y="1700808"/>
            <a:ext cx="7546228" cy="137583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MMA 869</a:t>
            </a:r>
            <a:br>
              <a:rPr lang="en-US" sz="3100" dirty="0"/>
            </a:br>
            <a:r>
              <a:rPr lang="en-US" sz="3100" dirty="0"/>
              <a:t>Machine Learning &amp; AI</a:t>
            </a:r>
            <a:br>
              <a:rPr lang="en-US" sz="3100" dirty="0"/>
            </a:br>
            <a:br>
              <a:rPr lang="en-US" dirty="0"/>
            </a:br>
            <a:r>
              <a:rPr lang="en-US" dirty="0"/>
              <a:t>Session 4: Enhancing the ML Process </a:t>
            </a:r>
            <a:endParaRPr lang="en-C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830" y="3076642"/>
            <a:ext cx="7567594" cy="904863"/>
          </a:xfrm>
        </p:spPr>
        <p:txBody>
          <a:bodyPr/>
          <a:lstStyle/>
          <a:p>
            <a:r>
              <a:rPr lang="en-US" dirty="0"/>
              <a:t>Nasrin Yousefi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17425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algorithms can handle missing data internally</a:t>
            </a:r>
          </a:p>
          <a:p>
            <a:pPr lvl="1"/>
            <a:r>
              <a:rPr lang="en-US" dirty="0"/>
              <a:t>XGBoost</a:t>
            </a:r>
          </a:p>
          <a:p>
            <a:pPr lvl="1"/>
            <a:r>
              <a:rPr lang="en-US" dirty="0"/>
              <a:t>LGBM</a:t>
            </a:r>
          </a:p>
          <a:p>
            <a:pPr lvl="1"/>
            <a:r>
              <a:rPr lang="en-US" dirty="0" err="1"/>
              <a:t>CatBoost</a:t>
            </a:r>
            <a:endParaRPr lang="en-US" dirty="0"/>
          </a:p>
          <a:p>
            <a:r>
              <a:rPr lang="en-US" dirty="0"/>
              <a:t>You don't have to do anything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Use Robust Algorithms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241341"/>
              </p:ext>
            </p:extLst>
          </p:nvPr>
        </p:nvGraphicFramePr>
        <p:xfrm>
          <a:off x="1187704" y="3802878"/>
          <a:ext cx="6692392" cy="25819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297">
                  <a:extLst>
                    <a:ext uri="{9D8B030D-6E8A-4147-A177-3AD203B41FA5}">
                      <a16:colId xmlns:a16="http://schemas.microsoft.com/office/drawing/2014/main" val="92885316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4285529635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188940936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812979733"/>
                    </a:ext>
                  </a:extLst>
                </a:gridCol>
              </a:tblGrid>
              <a:tr h="154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Address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HouseType</a:t>
                      </a:r>
                      <a:endParaRPr lang="en-US" sz="18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Bedrooms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Alley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Price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18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3638 Robson St</a:t>
                      </a:r>
                      <a:endParaRPr lang="en-US" sz="1800" b="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Apartment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NaN</a:t>
                      </a:r>
                      <a:endParaRPr lang="en-US" sz="18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649155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18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2301 Pine Street</a:t>
                      </a:r>
                      <a:endParaRPr lang="en-US" sz="1800" b="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Duplex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Gravel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723127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1682 Bayfield St</a:t>
                      </a:r>
                      <a:endParaRPr lang="en-US" sz="1800" b="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Detached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NaN</a:t>
                      </a:r>
                      <a:endParaRPr lang="en-US" sz="18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751975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1674 Bayfield St</a:t>
                      </a:r>
                      <a:endParaRPr lang="en-US" sz="1800" b="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Single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NaN</a:t>
                      </a:r>
                      <a:endParaRPr lang="en-US" sz="18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816670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2633 Pape Ave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Single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Paved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321588</a:t>
                      </a: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740424"/>
                  </a:ext>
                </a:extLst>
              </a:tr>
              <a:tr h="2116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503 Queens Bay</a:t>
                      </a:r>
                      <a:endParaRPr lang="en-US" sz="1800" b="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Apartment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Paved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922380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41732" y="6384788"/>
            <a:ext cx="178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Price Data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20308" y="1685302"/>
            <a:ext cx="1633804" cy="3693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Alley?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499476" y="2116189"/>
            <a:ext cx="71205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Gravel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744143" y="2109833"/>
            <a:ext cx="5437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NaN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5718797" y="2054634"/>
            <a:ext cx="1218413" cy="539273"/>
          </a:xfrm>
          <a:prstGeom prst="straightConnector1">
            <a:avLst/>
          </a:prstGeom>
          <a:ln w="349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>
            <a:off x="6937210" y="2054634"/>
            <a:ext cx="1296318" cy="539273"/>
          </a:xfrm>
          <a:prstGeom prst="straightConnector1">
            <a:avLst/>
          </a:prstGeom>
          <a:ln w="349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</p:cNvCxnSpPr>
          <p:nvPr/>
        </p:nvCxnSpPr>
        <p:spPr>
          <a:xfrm>
            <a:off x="6937210" y="2054634"/>
            <a:ext cx="0" cy="579361"/>
          </a:xfrm>
          <a:prstGeom prst="straightConnector1">
            <a:avLst/>
          </a:prstGeom>
          <a:ln w="3492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883418" y="2263722"/>
            <a:ext cx="6928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rgbClr val="262626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Paved</a:t>
            </a:r>
          </a:p>
        </p:txBody>
      </p:sp>
    </p:spTree>
    <p:extLst>
      <p:ext uri="{BB962C8B-B14F-4D97-AF65-F5344CB8AC3E}">
        <p14:creationId xmlns:p14="http://schemas.microsoft.com/office/powerpoint/2010/main" val="314827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1660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simplest to delete features and/or instances with missing data</a:t>
            </a:r>
          </a:p>
          <a:p>
            <a:pPr lvl="1"/>
            <a:r>
              <a:rPr lang="en-US" dirty="0"/>
              <a:t>If a feature is mostly </a:t>
            </a:r>
            <a:r>
              <a:rPr lang="en-US" dirty="0" err="1"/>
              <a:t>NaN</a:t>
            </a:r>
            <a:endParaRPr lang="en-US" dirty="0"/>
          </a:p>
          <a:p>
            <a:pPr lvl="1"/>
            <a:r>
              <a:rPr lang="en-US" dirty="0"/>
              <a:t>If only a few instances with </a:t>
            </a:r>
            <a:r>
              <a:rPr lang="en-US" dirty="0" err="1"/>
              <a:t>NaN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Delete Features and/or Instances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82779"/>
              </p:ext>
            </p:extLst>
          </p:nvPr>
        </p:nvGraphicFramePr>
        <p:xfrm>
          <a:off x="2142764" y="3943281"/>
          <a:ext cx="4782271" cy="225933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65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9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2181">
                  <a:extLst>
                    <a:ext uri="{9D8B030D-6E8A-4147-A177-3AD203B41FA5}">
                      <a16:colId xmlns:a16="http://schemas.microsoft.com/office/drawing/2014/main" val="928853160"/>
                    </a:ext>
                  </a:extLst>
                </a:gridCol>
                <a:gridCol w="1139594">
                  <a:extLst>
                    <a:ext uri="{9D8B030D-6E8A-4147-A177-3AD203B41FA5}">
                      <a16:colId xmlns:a16="http://schemas.microsoft.com/office/drawing/2014/main" val="4285529635"/>
                    </a:ext>
                  </a:extLst>
                </a:gridCol>
                <a:gridCol w="1436751">
                  <a:extLst>
                    <a:ext uri="{9D8B030D-6E8A-4147-A177-3AD203B41FA5}">
                      <a16:colId xmlns:a16="http://schemas.microsoft.com/office/drawing/2014/main" val="123141999"/>
                    </a:ext>
                  </a:extLst>
                </a:gridCol>
              </a:tblGrid>
              <a:tr h="24156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City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Job</a:t>
                      </a:r>
                      <a:r>
                        <a:rPr lang="en-US" sz="2000" baseline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 Title</a:t>
                      </a:r>
                      <a:endParaRPr lang="en-US" sz="20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057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56214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Toronto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/>
                        <a:t>NaN</a:t>
                      </a:r>
                      <a:endParaRPr lang="en-US" sz="20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057"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157784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42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Kingston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/>
                        <a:t>NaN</a:t>
                      </a:r>
                      <a:endParaRPr lang="en-US" sz="20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49554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Toronto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/>
                        <a:t>NaN</a:t>
                      </a:r>
                      <a:endParaRPr lang="en-US" sz="20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36548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Ottawa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/>
                        <a:t>NaN</a:t>
                      </a:r>
                      <a:endParaRPr lang="en-US" sz="20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84577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54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Kingston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Sr. Analyst</a:t>
                      </a:r>
                      <a:r>
                        <a:rPr lang="en-US" sz="2000" baseline="0" dirty="0"/>
                        <a:t> II</a:t>
                      </a:r>
                      <a:endParaRPr lang="en-US" sz="20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56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Nan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/>
                        <a:t>NaN</a:t>
                      </a:r>
                      <a:endParaRPr lang="en-US" sz="20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/>
                        <a:t>NaN</a:t>
                      </a:r>
                      <a:endParaRPr lang="en-US" sz="20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6241463" y="3205212"/>
            <a:ext cx="1905841" cy="321044"/>
          </a:xfrm>
          <a:prstGeom prst="wedgeRoundRectCallout">
            <a:avLst>
              <a:gd name="adj1" fmla="val -56221"/>
              <a:gd name="adj2" fmla="val 163654"/>
              <a:gd name="adj3" fmla="val 16667"/>
            </a:avLst>
          </a:prstGeom>
          <a:solidFill>
            <a:srgbClr val="097E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Feature mostly </a:t>
            </a:r>
            <a:r>
              <a:rPr lang="en-US" sz="1400" dirty="0" err="1">
                <a:solidFill>
                  <a:schemeClr val="bg1"/>
                </a:solidFill>
              </a:rPr>
              <a:t>NaN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0584" y="5124381"/>
            <a:ext cx="1691640" cy="321044"/>
          </a:xfrm>
          <a:prstGeom prst="wedgeRoundRectCallout">
            <a:avLst>
              <a:gd name="adj1" fmla="val 68789"/>
              <a:gd name="adj2" fmla="val 271886"/>
              <a:gd name="adj3" fmla="val 16667"/>
            </a:avLst>
          </a:prstGeom>
          <a:solidFill>
            <a:srgbClr val="097E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Instance with </a:t>
            </a:r>
            <a:r>
              <a:rPr lang="en-US" sz="1400" dirty="0" err="1">
                <a:solidFill>
                  <a:schemeClr val="bg1"/>
                </a:solidFill>
              </a:rPr>
              <a:t>NaN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52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Simple Imputation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003083"/>
              </p:ext>
            </p:extLst>
          </p:nvPr>
        </p:nvGraphicFramePr>
        <p:xfrm>
          <a:off x="763952" y="2993765"/>
          <a:ext cx="700024" cy="3751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0024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Income</a:t>
                      </a:r>
                    </a:p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NaN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6836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2319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1236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5003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886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1442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2978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NaN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5400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NaN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13747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2996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2412888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3780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546892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4211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504133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8543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2374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32700" y="3484425"/>
                <a:ext cx="1176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=3802.5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00" y="3484425"/>
                <a:ext cx="1176412" cy="276999"/>
              </a:xfrm>
              <a:prstGeom prst="rect">
                <a:avLst/>
              </a:prstGeom>
              <a:blipFill>
                <a:blip r:embed="rId2"/>
                <a:stretch>
                  <a:fillRect l="-4145" r="-5181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3818584" y="4147710"/>
            <a:ext cx="1404644" cy="616689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223136"/>
              </p:ext>
            </p:extLst>
          </p:nvPr>
        </p:nvGraphicFramePr>
        <p:xfrm>
          <a:off x="7506079" y="2959667"/>
          <a:ext cx="700024" cy="3751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0024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Income_Imputed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3802.5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6836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2319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1236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5003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886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1442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2978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3802.5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5400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3802.5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13747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2996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2412888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3780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546892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4211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504133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8543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237426"/>
                  </a:ext>
                </a:extLst>
              </a:tr>
            </a:tbl>
          </a:graphicData>
        </a:graphic>
      </p:graphicFrame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349250" y="772004"/>
            <a:ext cx="8445500" cy="166308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Calculate mean value (on training data)</a:t>
            </a:r>
          </a:p>
          <a:p>
            <a:r>
              <a:rPr lang="en-US" dirty="0"/>
              <a:t>Replace </a:t>
            </a:r>
            <a:r>
              <a:rPr lang="en-US" dirty="0" err="1"/>
              <a:t>NaNs</a:t>
            </a:r>
            <a:r>
              <a:rPr lang="en-US" dirty="0"/>
              <a:t> (on training and testing) with mean</a:t>
            </a:r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Can also use median</a:t>
            </a:r>
          </a:p>
          <a:p>
            <a:pPr lvl="1"/>
            <a:r>
              <a:rPr lang="en-US" dirty="0"/>
              <a:t>For categorical features: use most frequent value</a:t>
            </a:r>
          </a:p>
          <a:p>
            <a:pPr lvl="1"/>
            <a:r>
              <a:rPr lang="en-US" dirty="0"/>
              <a:t>Can add missing indicator as well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rcRect b="15475"/>
          <a:stretch/>
        </p:blipFill>
        <p:spPr>
          <a:xfrm>
            <a:off x="1485474" y="5150685"/>
            <a:ext cx="5999107" cy="1180541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96756"/>
              </p:ext>
            </p:extLst>
          </p:nvPr>
        </p:nvGraphicFramePr>
        <p:xfrm>
          <a:off x="8206103" y="2959667"/>
          <a:ext cx="700024" cy="3751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00024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Income_Missing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13747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2412888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546892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504133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237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38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Multiple Imputation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63765"/>
              </p:ext>
            </p:extLst>
          </p:nvPr>
        </p:nvGraphicFramePr>
        <p:xfrm>
          <a:off x="72094" y="3155422"/>
          <a:ext cx="1359154" cy="354126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9074">
                  <a:extLst>
                    <a:ext uri="{9D8B030D-6E8A-4147-A177-3AD203B41FA5}">
                      <a16:colId xmlns:a16="http://schemas.microsoft.com/office/drawing/2014/main" val="30384336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Income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NaN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6836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2319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1236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5003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886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2442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2978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NaN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5400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NaN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13747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5996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2412888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5780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546892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4211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504133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3543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237426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3680008" y="4608227"/>
            <a:ext cx="1404644" cy="616689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194904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Model trained on training data to predict missing values using other features</a:t>
            </a:r>
          </a:p>
          <a:p>
            <a:pPr lvl="1"/>
            <a:r>
              <a:rPr lang="en-US" dirty="0"/>
              <a:t>Linear Regression, KNN, Decision Tree</a:t>
            </a:r>
          </a:p>
          <a:p>
            <a:r>
              <a:rPr lang="en-US" dirty="0"/>
              <a:t>Use model to replace </a:t>
            </a:r>
            <a:r>
              <a:rPr lang="en-US" dirty="0" err="1"/>
              <a:t>NaNs</a:t>
            </a:r>
            <a:r>
              <a:rPr lang="en-US" dirty="0"/>
              <a:t> (on training and testing) </a:t>
            </a:r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No packages in Python support multiple imputation for categorical</a:t>
            </a:r>
          </a:p>
          <a:p>
            <a:pPr lvl="1"/>
            <a:r>
              <a:rPr lang="en-US" dirty="0"/>
              <a:t>MICE package in R does support numeric and categorical</a:t>
            </a:r>
          </a:p>
          <a:p>
            <a:pPr lvl="1"/>
            <a:r>
              <a:rPr lang="en-US" dirty="0"/>
              <a:t>Not recommended: A lot of trouble for little (or no) gain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99430"/>
              </p:ext>
            </p:extLst>
          </p:nvPr>
        </p:nvGraphicFramePr>
        <p:xfrm>
          <a:off x="6863967" y="3167926"/>
          <a:ext cx="1975993" cy="354126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9074">
                  <a:extLst>
                    <a:ext uri="{9D8B030D-6E8A-4147-A177-3AD203B41FA5}">
                      <a16:colId xmlns:a16="http://schemas.microsoft.com/office/drawing/2014/main" val="3038433619"/>
                    </a:ext>
                  </a:extLst>
                </a:gridCol>
                <a:gridCol w="12569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Income_Imputed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3388.3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6836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2319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1236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5003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886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2442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2978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3154.13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5400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4383.4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13747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5996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2412888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5780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546892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/>
                        <a:t>4211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504133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3543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237426"/>
                  </a:ext>
                </a:extLst>
              </a:tr>
            </a:tbl>
          </a:graphicData>
        </a:graphic>
      </p:graphicFrame>
      <p:pic>
        <p:nvPicPr>
          <p:cNvPr id="26" name="Picture 10" descr="Image result for regressi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9491">
            <a:off x="3906798" y="3237645"/>
            <a:ext cx="951063" cy="9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3436" y="4136954"/>
            <a:ext cx="1980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Linear Regression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780" y="5244132"/>
            <a:ext cx="4937654" cy="13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21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8A66C-B9BF-4B95-AD70-CFEDE122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648072"/>
          </a:xfrm>
        </p:spPr>
        <p:txBody>
          <a:bodyPr/>
          <a:lstStyle/>
          <a:p>
            <a:r>
              <a:rPr lang="en-US" dirty="0"/>
              <a:t>Free online text if interested to learn more!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116B25-A6F8-4CDC-985F-12E62DF6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Data: More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041F9-B80C-46AA-8743-623E3EED68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07" y="1343113"/>
            <a:ext cx="3810386" cy="5062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DE675C-2312-4624-A993-2CE32A72373C}"/>
              </a:ext>
            </a:extLst>
          </p:cNvPr>
          <p:cNvSpPr/>
          <p:nvPr/>
        </p:nvSpPr>
        <p:spPr>
          <a:xfrm>
            <a:off x="2840885" y="6444044"/>
            <a:ext cx="3462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https://stefvanbuuren.name/fimd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892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806143-A5E4-D38D-33CE-C82F8579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i="0" dirty="0">
                <a:solidFill>
                  <a:srgbClr val="3C3C3C"/>
                </a:solidFill>
                <a:effectLst/>
                <a:latin typeface="myriad-pro"/>
              </a:rPr>
              <a:t>Transformations</a:t>
            </a:r>
            <a:r>
              <a:rPr lang="en-CA" b="0" i="0" dirty="0">
                <a:solidFill>
                  <a:srgbClr val="3C3C3C"/>
                </a:solidFill>
                <a:effectLst/>
                <a:latin typeface="myriad-pro"/>
              </a:rPr>
              <a:t> take one or more features and create one or more new features.</a:t>
            </a:r>
          </a:p>
          <a:p>
            <a:r>
              <a:rPr lang="en-CA" dirty="0">
                <a:solidFill>
                  <a:srgbClr val="3C3C3C"/>
                </a:solidFill>
                <a:latin typeface="myriad-pro"/>
              </a:rPr>
              <a:t>Today:</a:t>
            </a:r>
          </a:p>
          <a:p>
            <a:pPr lvl="1"/>
            <a:r>
              <a:rPr lang="en-CA" dirty="0">
                <a:solidFill>
                  <a:srgbClr val="3C3C3C"/>
                </a:solidFill>
                <a:latin typeface="myriad-pro"/>
              </a:rPr>
              <a:t>Scaling</a:t>
            </a:r>
          </a:p>
          <a:p>
            <a:pPr lvl="1"/>
            <a:r>
              <a:rPr lang="en-US" dirty="0"/>
              <a:t>Discretization</a:t>
            </a:r>
          </a:p>
          <a:p>
            <a:pPr lvl="1"/>
            <a:r>
              <a:rPr lang="en-US" dirty="0"/>
              <a:t> Encoding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B18FDC-6A07-C86B-B4B9-E0036C56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392523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D92AC8-2A75-4956-A90F-B0DC89E6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Scaling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5900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i="1" dirty="0">
                <a:cs typeface="Calibri"/>
              </a:rPr>
              <a:t>Scaling</a:t>
            </a:r>
            <a:r>
              <a:rPr lang="en-US" sz="2000" dirty="0">
                <a:cs typeface="Calibri"/>
              </a:rPr>
              <a:t>: any transformation that changes the values of a feature to either fall within </a:t>
            </a:r>
            <a:r>
              <a:rPr lang="en-US" sz="2000">
                <a:cs typeface="Calibri"/>
              </a:rPr>
              <a:t>a different range, or have a new distributional shape, or both.</a:t>
            </a:r>
            <a:endParaRPr lang="en-US" sz="200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9" y="1542620"/>
            <a:ext cx="8359918" cy="5224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78074" y="3657600"/>
                <a:ext cx="167379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74" y="3657600"/>
                <a:ext cx="1673792" cy="516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73504" y="5370148"/>
                <a:ext cx="1755481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504" y="5370148"/>
                <a:ext cx="1755481" cy="461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42355" y="1778746"/>
                <a:ext cx="1466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2355" y="1778746"/>
                <a:ext cx="1466812" cy="246221"/>
              </a:xfrm>
              <a:prstGeom prst="rect">
                <a:avLst/>
              </a:prstGeom>
              <a:blipFill>
                <a:blip r:embed="rId6"/>
                <a:stretch>
                  <a:fillRect l="-249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74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243308"/>
              </p:ext>
            </p:extLst>
          </p:nvPr>
        </p:nvGraphicFramePr>
        <p:xfrm>
          <a:off x="67459" y="1091391"/>
          <a:ext cx="1296578" cy="29411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024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6836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 dirty="0"/>
                        <a:t>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1442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2359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3780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168878"/>
              </p:ext>
            </p:extLst>
          </p:nvPr>
        </p:nvGraphicFramePr>
        <p:xfrm>
          <a:off x="5354344" y="1226961"/>
          <a:ext cx="1443009" cy="29411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1.199912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-0.359630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-0.733547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0.567050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-0.854388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-0.662423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-0.132103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-0.345819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-0.125888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0.144796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39373" y="1068092"/>
                <a:ext cx="167379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73" y="1068092"/>
                <a:ext cx="1673792" cy="5167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2869170" y="1951457"/>
            <a:ext cx="1404644" cy="616689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9" y="4443598"/>
            <a:ext cx="2909477" cy="18953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644" y="4443598"/>
            <a:ext cx="2998709" cy="1895367"/>
          </a:xfrm>
          <a:prstGeom prst="rect">
            <a:avLst/>
          </a:prstGeom>
        </p:spPr>
      </p:pic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6967243" y="1226961"/>
            <a:ext cx="2027670" cy="4617293"/>
          </a:xfrm>
        </p:spPr>
        <p:txBody>
          <a:bodyPr>
            <a:normAutofit/>
          </a:bodyPr>
          <a:lstStyle/>
          <a:p>
            <a:pPr marL="227013" indent="-227013"/>
            <a:r>
              <a:rPr lang="en-US" sz="1600" dirty="0"/>
              <a:t>Centers and scales</a:t>
            </a:r>
          </a:p>
          <a:p>
            <a:pPr marL="227013" indent="-227013"/>
            <a:r>
              <a:rPr lang="en-US" sz="1600" dirty="0"/>
              <a:t>Recommended</a:t>
            </a:r>
          </a:p>
          <a:p>
            <a:pPr marL="227013" indent="-227013"/>
            <a:r>
              <a:rPr lang="en-US" sz="1600" dirty="0">
                <a:cs typeface="Calibri"/>
              </a:rPr>
              <a:t>Good for SVM</a:t>
            </a:r>
          </a:p>
          <a:p>
            <a:pPr marL="227013" indent="-227013"/>
            <a:r>
              <a:rPr lang="en-US" sz="1600" dirty="0">
                <a:cs typeface="Calibri"/>
              </a:rPr>
              <a:t>Good for NN</a:t>
            </a:r>
          </a:p>
          <a:p>
            <a:pPr marL="227013" indent="-227013"/>
            <a:r>
              <a:rPr lang="en-US" sz="1600" dirty="0">
                <a:cs typeface="Calibri"/>
              </a:rPr>
              <a:t>Good for l1, l2 regularization, </a:t>
            </a:r>
          </a:p>
          <a:p>
            <a:pPr marL="227013" indent="-227013"/>
            <a:r>
              <a:rPr lang="en-US" sz="1600" dirty="0">
                <a:cs typeface="Calibri"/>
              </a:rPr>
              <a:t>Good for distance metrics (KNN)</a:t>
            </a:r>
          </a:p>
          <a:p>
            <a:pPr marL="227013" indent="-227013"/>
            <a:r>
              <a:rPr lang="en-US" sz="1600" dirty="0">
                <a:cs typeface="Calibri"/>
              </a:rPr>
              <a:t>Not needed for tree-based</a:t>
            </a:r>
          </a:p>
          <a:p>
            <a:pPr marL="227013" indent="-227013"/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137" y="3190875"/>
            <a:ext cx="3916561" cy="8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Min-Max Scaling (Normalization)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7682"/>
              </p:ext>
            </p:extLst>
          </p:nvPr>
        </p:nvGraphicFramePr>
        <p:xfrm>
          <a:off x="5207115" y="1232025"/>
          <a:ext cx="1760128" cy="29411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74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Salary_MinMax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0.362386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0.113844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0.054253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0.261527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0.034995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0.065588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0.150105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0.116045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0.151095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0.194234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2869170" y="1951457"/>
            <a:ext cx="1404644" cy="616689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9" y="4443598"/>
            <a:ext cx="2909477" cy="1895367"/>
          </a:xfrm>
          <a:prstGeom prst="rect">
            <a:avLst/>
          </a:prstGeom>
        </p:spPr>
      </p:pic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6967243" y="1226961"/>
            <a:ext cx="1916520" cy="4617293"/>
          </a:xfrm>
        </p:spPr>
        <p:txBody>
          <a:bodyPr>
            <a:normAutofit/>
          </a:bodyPr>
          <a:lstStyle/>
          <a:p>
            <a:pPr marL="227013" indent="-227013"/>
            <a:r>
              <a:rPr lang="en-US" sz="1600" dirty="0"/>
              <a:t>Scales</a:t>
            </a:r>
          </a:p>
          <a:p>
            <a:pPr marL="227013" indent="-227013"/>
            <a:r>
              <a:rPr lang="en-US" sz="1600" dirty="0">
                <a:cs typeface="Calibri"/>
              </a:rPr>
              <a:t>Good for NN</a:t>
            </a:r>
          </a:p>
          <a:p>
            <a:pPr marL="227013" indent="-227013"/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78724" y="1335399"/>
                <a:ext cx="1755481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724" y="1335399"/>
                <a:ext cx="1755481" cy="4610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850" y="4443598"/>
            <a:ext cx="2948393" cy="1930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994" y="3267076"/>
            <a:ext cx="3706121" cy="777828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469046"/>
              </p:ext>
            </p:extLst>
          </p:nvPr>
        </p:nvGraphicFramePr>
        <p:xfrm>
          <a:off x="67459" y="1091391"/>
          <a:ext cx="1296578" cy="29411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024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6836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 dirty="0"/>
                        <a:t>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1442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2359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3780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90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884729"/>
              </p:ext>
            </p:extLst>
          </p:nvPr>
        </p:nvGraphicFramePr>
        <p:xfrm>
          <a:off x="5248815" y="1232025"/>
          <a:ext cx="1760128" cy="29411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74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Salary_Log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8.830104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7.749322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7.120444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8.517993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6.787845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7.274480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7.999343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7.766417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8.005367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8.237744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2869170" y="1951457"/>
            <a:ext cx="1404644" cy="616689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9" y="4443598"/>
            <a:ext cx="2909477" cy="1895367"/>
          </a:xfrm>
          <a:prstGeom prst="rect">
            <a:avLst/>
          </a:prstGeom>
        </p:spPr>
      </p:pic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6967243" y="1226961"/>
            <a:ext cx="1916520" cy="4617293"/>
          </a:xfrm>
        </p:spPr>
        <p:txBody>
          <a:bodyPr>
            <a:normAutofit/>
          </a:bodyPr>
          <a:lstStyle/>
          <a:p>
            <a:pPr marL="227013" indent="-227013"/>
            <a:r>
              <a:rPr lang="en-US" sz="1600" dirty="0"/>
              <a:t>De-skews</a:t>
            </a:r>
          </a:p>
          <a:p>
            <a:pPr marL="227013" indent="-227013"/>
            <a:r>
              <a:rPr lang="en-US" sz="1600" dirty="0">
                <a:cs typeface="Calibri"/>
              </a:rPr>
              <a:t>Removes effect of outliers</a:t>
            </a:r>
          </a:p>
          <a:p>
            <a:pPr marL="227013" indent="-227013"/>
            <a:r>
              <a:rPr lang="en-US" sz="1600" dirty="0">
                <a:cs typeface="Calibri"/>
              </a:rPr>
              <a:t>Good? Try to see </a:t>
            </a:r>
          </a:p>
          <a:p>
            <a:pPr marL="227013" indent="-227013"/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885" y="4432204"/>
            <a:ext cx="3108443" cy="2009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765302" y="1341310"/>
                <a:ext cx="1466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02" y="1341310"/>
                <a:ext cx="1466812" cy="246221"/>
              </a:xfrm>
              <a:prstGeom prst="rect">
                <a:avLst/>
              </a:prstGeom>
              <a:blipFill>
                <a:blip r:embed="rId4"/>
                <a:stretch>
                  <a:fillRect l="-2917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569" y="3350283"/>
            <a:ext cx="3719981" cy="664848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469046"/>
              </p:ext>
            </p:extLst>
          </p:nvPr>
        </p:nvGraphicFramePr>
        <p:xfrm>
          <a:off x="67459" y="1091391"/>
          <a:ext cx="1296578" cy="29411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024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6836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 dirty="0"/>
                        <a:t>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1442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2359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3780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566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b="1" i="1" dirty="0"/>
              <a:t>feature engineering</a:t>
            </a:r>
            <a:endParaRPr lang="en-US" dirty="0"/>
          </a:p>
          <a:p>
            <a:r>
              <a:rPr lang="en-US" dirty="0"/>
              <a:t>Try a few </a:t>
            </a:r>
            <a:r>
              <a:rPr lang="en-US" b="1" i="1" dirty="0"/>
              <a:t>different ML algorithms</a:t>
            </a:r>
          </a:p>
          <a:p>
            <a:r>
              <a:rPr lang="en-US" b="1" i="1" dirty="0"/>
              <a:t>Tune the hyperparameters</a:t>
            </a:r>
            <a:r>
              <a:rPr lang="en-US" dirty="0"/>
              <a:t> of each algorithm</a:t>
            </a:r>
          </a:p>
          <a:p>
            <a:r>
              <a:rPr lang="en-US" dirty="0"/>
              <a:t>Use </a:t>
            </a:r>
            <a:r>
              <a:rPr lang="en-US" b="1" i="1" dirty="0"/>
              <a:t>cross validation </a:t>
            </a:r>
            <a:r>
              <a:rPr lang="en-US" dirty="0"/>
              <a:t>for accurate estimates</a:t>
            </a:r>
          </a:p>
          <a:p>
            <a:r>
              <a:rPr lang="en-US" dirty="0"/>
              <a:t>Follow best practices to </a:t>
            </a:r>
            <a:r>
              <a:rPr lang="en-US" b="1" i="1" dirty="0"/>
              <a:t>avoid leakage</a:t>
            </a:r>
            <a:endParaRPr lang="en-US" dirty="0"/>
          </a:p>
          <a:p>
            <a:r>
              <a:rPr lang="en-US" dirty="0"/>
              <a:t>Remove bad/useless features via </a:t>
            </a:r>
            <a:r>
              <a:rPr lang="en-US" b="1" i="1" dirty="0"/>
              <a:t>feature selection</a:t>
            </a:r>
          </a:p>
          <a:p>
            <a:r>
              <a:rPr lang="en-US" dirty="0"/>
              <a:t>Deal with </a:t>
            </a:r>
            <a:r>
              <a:rPr lang="en-US" b="1" i="1" dirty="0"/>
              <a:t>class imbalance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 to Success</a:t>
            </a:r>
          </a:p>
        </p:txBody>
      </p:sp>
    </p:spTree>
    <p:extLst>
      <p:ext uri="{BB962C8B-B14F-4D97-AF65-F5344CB8AC3E}">
        <p14:creationId xmlns:p14="http://schemas.microsoft.com/office/powerpoint/2010/main" val="4061619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Box-Cox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106952"/>
              </p:ext>
            </p:extLst>
          </p:nvPr>
        </p:nvGraphicFramePr>
        <p:xfrm>
          <a:off x="5317761" y="1232025"/>
          <a:ext cx="1760128" cy="29411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574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Salary_BoxCox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1.291730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-0.054503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-0.893962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0.914991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-1.355653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-0.684355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0.267494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-0.032279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0.275172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0.568502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2752390" y="2092092"/>
            <a:ext cx="1404644" cy="616689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9" y="4443598"/>
            <a:ext cx="2909477" cy="1895367"/>
          </a:xfrm>
          <a:prstGeom prst="rect">
            <a:avLst/>
          </a:prstGeom>
        </p:spPr>
      </p:pic>
      <p:sp>
        <p:nvSpPr>
          <p:cNvPr id="16" name="Content Placeholder 1"/>
          <p:cNvSpPr>
            <a:spLocks noGrp="1"/>
          </p:cNvSpPr>
          <p:nvPr>
            <p:ph idx="1"/>
          </p:nvPr>
        </p:nvSpPr>
        <p:spPr>
          <a:xfrm>
            <a:off x="7153275" y="1226961"/>
            <a:ext cx="1869344" cy="4617293"/>
          </a:xfrm>
        </p:spPr>
        <p:txBody>
          <a:bodyPr>
            <a:normAutofit/>
          </a:bodyPr>
          <a:lstStyle/>
          <a:p>
            <a:pPr marL="227013" indent="-227013"/>
            <a:r>
              <a:rPr lang="en-US" sz="1600" dirty="0"/>
              <a:t>De-skews</a:t>
            </a:r>
          </a:p>
          <a:p>
            <a:pPr marL="227013" indent="-227013"/>
            <a:r>
              <a:rPr lang="en-US" sz="1600" dirty="0">
                <a:cs typeface="Calibri"/>
              </a:rPr>
              <a:t>Removes effect of outliers</a:t>
            </a:r>
          </a:p>
          <a:p>
            <a:pPr marL="227013" indent="-227013"/>
            <a:r>
              <a:rPr lang="en-US" sz="1600" dirty="0">
                <a:cs typeface="Calibri"/>
              </a:rPr>
              <a:t>Makes more normal/Gaussian</a:t>
            </a:r>
          </a:p>
          <a:p>
            <a:pPr marL="227013" indent="-227013"/>
            <a:r>
              <a:rPr lang="en-US" sz="1600" dirty="0">
                <a:cs typeface="Calibri"/>
              </a:rPr>
              <a:t>Good? Try to see</a:t>
            </a:r>
          </a:p>
          <a:p>
            <a:pPr marL="227013" indent="-227013"/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246" y="4437985"/>
            <a:ext cx="2903643" cy="1900979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469046"/>
              </p:ext>
            </p:extLst>
          </p:nvPr>
        </p:nvGraphicFramePr>
        <p:xfrm>
          <a:off x="67459" y="1091391"/>
          <a:ext cx="1296578" cy="29411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0024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6836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2319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695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1236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5003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 dirty="0"/>
                        <a:t>836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1442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165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2978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2359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r>
                        <a:rPr lang="en-US" sz="1200"/>
                        <a:t>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3780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423" y="3383063"/>
            <a:ext cx="3802952" cy="6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2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680560"/>
          </a:xfrm>
        </p:spPr>
        <p:txBody>
          <a:bodyPr>
            <a:normAutofit/>
          </a:bodyPr>
          <a:lstStyle/>
          <a:p>
            <a:r>
              <a:rPr lang="en-US" dirty="0"/>
              <a:t>Create standardization and min-max </a:t>
            </a:r>
            <a:r>
              <a:rPr lang="en-US" dirty="0" err="1"/>
              <a:t>scalings</a:t>
            </a:r>
            <a:r>
              <a:rPr lang="en-US" dirty="0"/>
              <a:t> of the Age feature: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13395"/>
              </p:ext>
            </p:extLst>
          </p:nvPr>
        </p:nvGraphicFramePr>
        <p:xfrm>
          <a:off x="917783" y="2097833"/>
          <a:ext cx="1789662" cy="233540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6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554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  <a:gridCol w="596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87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32780" y="4899781"/>
            <a:ext cx="1359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Hint: </a:t>
            </a:r>
          </a:p>
          <a:p>
            <a:r>
              <a:rPr lang="en-US" dirty="0"/>
              <a:t>Mean = 30.1</a:t>
            </a:r>
          </a:p>
          <a:p>
            <a:r>
              <a:rPr lang="en-US" dirty="0" err="1"/>
              <a:t>Stdev</a:t>
            </a:r>
            <a:r>
              <a:rPr lang="en-US" dirty="0"/>
              <a:t> = 7.9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783270"/>
              </p:ext>
            </p:extLst>
          </p:nvPr>
        </p:nvGraphicFramePr>
        <p:xfrm>
          <a:off x="4402372" y="2097833"/>
          <a:ext cx="1368806" cy="24505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68806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30799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Age_Standard</a:t>
                      </a: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894752"/>
              </p:ext>
            </p:extLst>
          </p:nvPr>
        </p:nvGraphicFramePr>
        <p:xfrm>
          <a:off x="6172010" y="2097833"/>
          <a:ext cx="1311021" cy="24505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11021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30799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Age_MinMax</a:t>
                      </a: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267824"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</a:tbl>
          </a:graphicData>
        </a:graphic>
      </p:graphicFrame>
      <p:sp>
        <p:nvSpPr>
          <p:cNvPr id="9" name="Right Arrow 8"/>
          <p:cNvSpPr/>
          <p:nvPr/>
        </p:nvSpPr>
        <p:spPr>
          <a:xfrm>
            <a:off x="3304892" y="3120190"/>
            <a:ext cx="584702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63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971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i="1" dirty="0"/>
              <a:t>Discretization</a:t>
            </a:r>
            <a:r>
              <a:rPr lang="en-US" dirty="0"/>
              <a:t>: transforming numbers into two or more buckets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(Binning)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412264"/>
              </p:ext>
            </p:extLst>
          </p:nvPr>
        </p:nvGraphicFramePr>
        <p:xfrm>
          <a:off x="657800" y="2973977"/>
          <a:ext cx="1490806" cy="18074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17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CID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Grade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86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89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80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2185018" y="3636596"/>
            <a:ext cx="584702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285252"/>
              </p:ext>
            </p:extLst>
          </p:nvPr>
        </p:nvGraphicFramePr>
        <p:xfrm>
          <a:off x="2769720" y="2995378"/>
          <a:ext cx="1479931" cy="18074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7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5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3138019051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CID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Letter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A+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B-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677018"/>
              </p:ext>
            </p:extLst>
          </p:nvPr>
        </p:nvGraphicFramePr>
        <p:xfrm>
          <a:off x="5073691" y="2995378"/>
          <a:ext cx="1490806" cy="18074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17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CID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84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6583743" y="3569237"/>
            <a:ext cx="525082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508175"/>
              </p:ext>
            </p:extLst>
          </p:nvPr>
        </p:nvGraphicFramePr>
        <p:xfrm>
          <a:off x="7108825" y="2973977"/>
          <a:ext cx="1564005" cy="182642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7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60">
                  <a:extLst>
                    <a:ext uri="{9D8B030D-6E8A-4147-A177-3AD203B41FA5}">
                      <a16:colId xmlns:a16="http://schemas.microsoft.com/office/drawing/2014/main" val="3138019051"/>
                    </a:ext>
                  </a:extLst>
                </a:gridCol>
              </a:tblGrid>
              <a:tr h="2828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CID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Life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Young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Old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Old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Young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Middle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Middle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178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2302123"/>
          </a:xfrm>
        </p:spPr>
        <p:txBody>
          <a:bodyPr>
            <a:normAutofit/>
          </a:bodyPr>
          <a:lstStyle/>
          <a:p>
            <a:r>
              <a:rPr lang="en-US" dirty="0"/>
              <a:t>Kuhn et al. strongly recommends against discretization</a:t>
            </a:r>
          </a:p>
          <a:p>
            <a:pPr lvl="1"/>
            <a:r>
              <a:rPr lang="en-US" dirty="0"/>
              <a:t>Nuance is removed </a:t>
            </a:r>
            <a:r>
              <a:rPr lang="en-US" dirty="0">
                <a:sym typeface="Wingdings" panose="05000000000000000000" pitchFamily="2" charset="2"/>
              </a:rPr>
              <a:t> H</a:t>
            </a:r>
            <a:r>
              <a:rPr lang="en-US" dirty="0"/>
              <a:t>arder for model to find pattern</a:t>
            </a:r>
          </a:p>
          <a:p>
            <a:pPr lvl="1"/>
            <a:r>
              <a:rPr lang="en-US" dirty="0"/>
              <a:t>Might make model find trend that is not there</a:t>
            </a:r>
          </a:p>
          <a:p>
            <a:pPr lvl="1"/>
            <a:r>
              <a:rPr lang="en-US" dirty="0"/>
              <a:t>Hard to find cut-off points between buckets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Discretization: Probably Not Good</a:t>
            </a:r>
          </a:p>
        </p:txBody>
      </p:sp>
    </p:spTree>
    <p:extLst>
      <p:ext uri="{BB962C8B-B14F-4D97-AF65-F5344CB8AC3E}">
        <p14:creationId xmlns:p14="http://schemas.microsoft.com/office/powerpoint/2010/main" val="333727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5063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Encoding</a:t>
            </a:r>
            <a:r>
              <a:rPr lang="en-US" dirty="0"/>
              <a:t>: turning categorical features into numeric features</a:t>
            </a:r>
          </a:p>
          <a:p>
            <a:pPr lvl="1"/>
            <a:r>
              <a:rPr lang="en-US" dirty="0"/>
              <a:t>One hot encoding/Dummy Coding</a:t>
            </a:r>
          </a:p>
          <a:p>
            <a:pPr lvl="1"/>
            <a:r>
              <a:rPr lang="en-US" dirty="0"/>
              <a:t>Ordinal encoding</a:t>
            </a:r>
          </a:p>
          <a:p>
            <a:pPr lvl="1"/>
            <a:r>
              <a:rPr lang="en-US" dirty="0"/>
              <a:t>Target encoding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Boosting algorithms (LGBM, </a:t>
            </a:r>
            <a:r>
              <a:rPr lang="en-US" dirty="0" err="1"/>
              <a:t>CatBoost</a:t>
            </a:r>
            <a:r>
              <a:rPr lang="en-US" dirty="0"/>
              <a:t>) do their own encoding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</p:spTree>
    <p:extLst>
      <p:ext uri="{BB962C8B-B14F-4D97-AF65-F5344CB8AC3E}">
        <p14:creationId xmlns:p14="http://schemas.microsoft.com/office/powerpoint/2010/main" val="174214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4"/>
            <a:ext cx="8794750" cy="64807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b="1" i="1" dirty="0"/>
              <a:t>OHE</a:t>
            </a:r>
            <a:r>
              <a:rPr lang="en-US" dirty="0"/>
              <a:t>: creating a new numeric feature for each level of a categorical feature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Hot Encoding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416256"/>
              </p:ext>
            </p:extLst>
          </p:nvPr>
        </p:nvGraphicFramePr>
        <p:xfrm>
          <a:off x="467062" y="2196069"/>
          <a:ext cx="1720231" cy="233540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17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Province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QB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AB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AB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2358966" y="3104765"/>
            <a:ext cx="584702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94498"/>
              </p:ext>
            </p:extLst>
          </p:nvPr>
        </p:nvGraphicFramePr>
        <p:xfrm>
          <a:off x="3115341" y="2196069"/>
          <a:ext cx="5872729" cy="233540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4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26787825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998898158"/>
                    </a:ext>
                  </a:extLst>
                </a:gridCol>
                <a:gridCol w="307510">
                  <a:extLst>
                    <a:ext uri="{9D8B030D-6E8A-4147-A177-3AD203B41FA5}">
                      <a16:colId xmlns:a16="http://schemas.microsoft.com/office/drawing/2014/main" val="3138019051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Province_QB</a:t>
                      </a: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Province_AB</a:t>
                      </a: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Province_ON</a:t>
                      </a: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Province_BC</a:t>
                      </a: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7561955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092925"/>
                  </a:ext>
                </a:extLst>
              </a:tr>
            </a:tbl>
          </a:graphicData>
        </a:graphic>
      </p:graphicFrame>
      <p:sp>
        <p:nvSpPr>
          <p:cNvPr id="7" name="Content Placeholder 1"/>
          <p:cNvSpPr txBox="1">
            <a:spLocks/>
          </p:cNvSpPr>
          <p:nvPr/>
        </p:nvSpPr>
        <p:spPr>
          <a:xfrm>
            <a:off x="349250" y="5072832"/>
            <a:ext cx="8445500" cy="15197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there are K levels, then you need K new features</a:t>
            </a:r>
          </a:p>
          <a:p>
            <a:r>
              <a:rPr lang="en-US" dirty="0"/>
              <a:t>Best when:</a:t>
            </a:r>
          </a:p>
          <a:p>
            <a:pPr lvl="1"/>
            <a:r>
              <a:rPr lang="en-US" dirty="0"/>
              <a:t>small number of levels</a:t>
            </a:r>
          </a:p>
          <a:p>
            <a:pPr lvl="1"/>
            <a:r>
              <a:rPr lang="en-US" dirty="0"/>
              <a:t>no order between values</a:t>
            </a:r>
          </a:p>
        </p:txBody>
      </p:sp>
    </p:spTree>
    <p:extLst>
      <p:ext uri="{BB962C8B-B14F-4D97-AF65-F5344CB8AC3E}">
        <p14:creationId xmlns:p14="http://schemas.microsoft.com/office/powerpoint/2010/main" val="340629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680560"/>
          </a:xfrm>
        </p:spPr>
        <p:txBody>
          <a:bodyPr/>
          <a:lstStyle/>
          <a:p>
            <a:r>
              <a:rPr lang="en-US" dirty="0"/>
              <a:t>Create a OHE of the School feature for the following table: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84674"/>
              </p:ext>
            </p:extLst>
          </p:nvPr>
        </p:nvGraphicFramePr>
        <p:xfrm>
          <a:off x="411286" y="2189295"/>
          <a:ext cx="3568135" cy="322554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58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477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  <a:gridCol w="1348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09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School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94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Queen's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94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Western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Queen's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Yale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Queen's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Western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Yale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Western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862205"/>
              </p:ext>
            </p:extLst>
          </p:nvPr>
        </p:nvGraphicFramePr>
        <p:xfrm>
          <a:off x="5209208" y="2189299"/>
          <a:ext cx="2813657" cy="30671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813657">
                  <a:extLst>
                    <a:ext uri="{9D8B030D-6E8A-4147-A177-3AD203B41FA5}">
                      <a16:colId xmlns:a16="http://schemas.microsoft.com/office/drawing/2014/main" val="3941203915"/>
                    </a:ext>
                  </a:extLst>
                </a:gridCol>
              </a:tblGrid>
              <a:tr h="3245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76793"/>
                  </a:ext>
                </a:extLst>
              </a:tr>
              <a:tr h="3245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126826"/>
                  </a:ext>
                </a:extLst>
              </a:tr>
              <a:tr h="3245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477241"/>
                  </a:ext>
                </a:extLst>
              </a:tr>
              <a:tr h="3245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753151"/>
                  </a:ext>
                </a:extLst>
              </a:tr>
              <a:tr h="3245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963735"/>
                  </a:ext>
                </a:extLst>
              </a:tr>
              <a:tr h="3245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974331"/>
                  </a:ext>
                </a:extLst>
              </a:tr>
              <a:tr h="3245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0190280"/>
                  </a:ext>
                </a:extLst>
              </a:tr>
              <a:tr h="3245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622070"/>
                  </a:ext>
                </a:extLst>
              </a:tr>
              <a:tr h="313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586384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4450910" y="3136093"/>
            <a:ext cx="584702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0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2"/>
            <a:ext cx="8445500" cy="12953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i="1" dirty="0"/>
              <a:t>Ordinal Encoding</a:t>
            </a:r>
            <a:r>
              <a:rPr lang="en-US" dirty="0"/>
              <a:t>: creating arbitrary, repeatable mapping from categorical class to an integer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Encoding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01711"/>
              </p:ext>
            </p:extLst>
          </p:nvPr>
        </p:nvGraphicFramePr>
        <p:xfrm>
          <a:off x="4572000" y="2464380"/>
          <a:ext cx="1865312" cy="30671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554215464"/>
                    </a:ext>
                  </a:extLst>
                </a:gridCol>
                <a:gridCol w="1052512">
                  <a:extLst>
                    <a:ext uri="{9D8B030D-6E8A-4147-A177-3AD203B41FA5}">
                      <a16:colId xmlns:a16="http://schemas.microsoft.com/office/drawing/2014/main" val="3556209853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2992662211"/>
                    </a:ext>
                  </a:extLst>
                </a:gridCol>
              </a:tblGrid>
              <a:tr h="2435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Province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6227290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205667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QB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22027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9185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796990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68865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80085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37817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58089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144542"/>
              </p:ext>
            </p:extLst>
          </p:nvPr>
        </p:nvGraphicFramePr>
        <p:xfrm>
          <a:off x="7175782" y="2464380"/>
          <a:ext cx="1887982" cy="30671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62293">
                  <a:extLst>
                    <a:ext uri="{9D8B030D-6E8A-4147-A177-3AD203B41FA5}">
                      <a16:colId xmlns:a16="http://schemas.microsoft.com/office/drawing/2014/main" val="3941203915"/>
                    </a:ext>
                  </a:extLst>
                </a:gridCol>
                <a:gridCol w="959294">
                  <a:extLst>
                    <a:ext uri="{9D8B030D-6E8A-4147-A177-3AD203B41FA5}">
                      <a16:colId xmlns:a16="http://schemas.microsoft.com/office/drawing/2014/main" val="1698265057"/>
                    </a:ext>
                  </a:extLst>
                </a:gridCol>
                <a:gridCol w="366395">
                  <a:extLst>
                    <a:ext uri="{9D8B030D-6E8A-4147-A177-3AD203B41FA5}">
                      <a16:colId xmlns:a16="http://schemas.microsoft.com/office/drawing/2014/main" val="2029565406"/>
                    </a:ext>
                  </a:extLst>
                </a:gridCol>
              </a:tblGrid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Province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76793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26826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477241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53151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963735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74331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190280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622070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86384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6568886" y="3579907"/>
            <a:ext cx="584702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06045"/>
              </p:ext>
            </p:extLst>
          </p:nvPr>
        </p:nvGraphicFramePr>
        <p:xfrm>
          <a:off x="65701" y="2464380"/>
          <a:ext cx="1580515" cy="30922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554215464"/>
                    </a:ext>
                  </a:extLst>
                </a:gridCol>
                <a:gridCol w="767715">
                  <a:extLst>
                    <a:ext uri="{9D8B030D-6E8A-4147-A177-3AD203B41FA5}">
                      <a16:colId xmlns:a16="http://schemas.microsoft.com/office/drawing/2014/main" val="3556209853"/>
                    </a:ext>
                  </a:extLst>
                </a:gridCol>
                <a:gridCol w="292100">
                  <a:extLst>
                    <a:ext uri="{9D8B030D-6E8A-4147-A177-3AD203B41FA5}">
                      <a16:colId xmlns:a16="http://schemas.microsoft.com/office/drawing/2014/main" val="299266221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Temp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6227290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cold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205667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warm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622027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cold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9185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hot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796990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cold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768865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warm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80085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warm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37817"/>
                  </a:ext>
                </a:extLst>
              </a:tr>
              <a:tr h="1984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warm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580898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922248"/>
              </p:ext>
            </p:extLst>
          </p:nvPr>
        </p:nvGraphicFramePr>
        <p:xfrm>
          <a:off x="2400498" y="2479847"/>
          <a:ext cx="1647064" cy="30671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62293">
                  <a:extLst>
                    <a:ext uri="{9D8B030D-6E8A-4147-A177-3AD203B41FA5}">
                      <a16:colId xmlns:a16="http://schemas.microsoft.com/office/drawing/2014/main" val="3941203915"/>
                    </a:ext>
                  </a:extLst>
                </a:gridCol>
                <a:gridCol w="687578">
                  <a:extLst>
                    <a:ext uri="{9D8B030D-6E8A-4147-A177-3AD203B41FA5}">
                      <a16:colId xmlns:a16="http://schemas.microsoft.com/office/drawing/2014/main" val="1698265057"/>
                    </a:ext>
                  </a:extLst>
                </a:gridCol>
                <a:gridCol w="397193">
                  <a:extLst>
                    <a:ext uri="{9D8B030D-6E8A-4147-A177-3AD203B41FA5}">
                      <a16:colId xmlns:a16="http://schemas.microsoft.com/office/drawing/2014/main" val="2029565406"/>
                    </a:ext>
                  </a:extLst>
                </a:gridCol>
              </a:tblGrid>
              <a:tr h="31686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Temp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76793"/>
                  </a:ext>
                </a:extLst>
              </a:tr>
              <a:tr h="305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126826"/>
                  </a:ext>
                </a:extLst>
              </a:tr>
              <a:tr h="305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477241"/>
                  </a:ext>
                </a:extLst>
              </a:tr>
              <a:tr h="305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53151"/>
                  </a:ext>
                </a:extLst>
              </a:tr>
              <a:tr h="305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963735"/>
                  </a:ext>
                </a:extLst>
              </a:tr>
              <a:tr h="305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974331"/>
                  </a:ext>
                </a:extLst>
              </a:tr>
              <a:tr h="305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190280"/>
                  </a:ext>
                </a:extLst>
              </a:tr>
              <a:tr h="305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622070"/>
                  </a:ext>
                </a:extLst>
              </a:tr>
              <a:tr h="3052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86384"/>
                  </a:ext>
                </a:extLst>
              </a:tr>
            </a:tbl>
          </a:graphicData>
        </a:graphic>
      </p:graphicFrame>
      <p:sp>
        <p:nvSpPr>
          <p:cNvPr id="12" name="Right Arrow 11"/>
          <p:cNvSpPr/>
          <p:nvPr/>
        </p:nvSpPr>
        <p:spPr>
          <a:xfrm>
            <a:off x="1794598" y="3871322"/>
            <a:ext cx="584702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205591" y="5862656"/>
            <a:ext cx="331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Possible, but does it make sense?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6736" y="5862656"/>
            <a:ext cx="296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Levels given by human expert</a:t>
            </a:r>
          </a:p>
        </p:txBody>
      </p:sp>
    </p:spTree>
    <p:extLst>
      <p:ext uri="{BB962C8B-B14F-4D97-AF65-F5344CB8AC3E}">
        <p14:creationId xmlns:p14="http://schemas.microsoft.com/office/powerpoint/2010/main" val="3411691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4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740763"/>
              </p:ext>
            </p:extLst>
          </p:nvPr>
        </p:nvGraphicFramePr>
        <p:xfrm>
          <a:off x="343847" y="2778963"/>
          <a:ext cx="2017396" cy="365290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27990">
                  <a:extLst>
                    <a:ext uri="{9D8B030D-6E8A-4147-A177-3AD203B41FA5}">
                      <a16:colId xmlns:a16="http://schemas.microsoft.com/office/drawing/2014/main" val="1429497746"/>
                    </a:ext>
                  </a:extLst>
                </a:gridCol>
                <a:gridCol w="832803">
                  <a:extLst>
                    <a:ext uri="{9D8B030D-6E8A-4147-A177-3AD203B41FA5}">
                      <a16:colId xmlns:a16="http://schemas.microsoft.com/office/drawing/2014/main" val="1471478664"/>
                    </a:ext>
                  </a:extLst>
                </a:gridCol>
                <a:gridCol w="756603">
                  <a:extLst>
                    <a:ext uri="{9D8B030D-6E8A-4147-A177-3AD203B41FA5}">
                      <a16:colId xmlns:a16="http://schemas.microsoft.com/office/drawing/2014/main" val="2287656973"/>
                    </a:ext>
                  </a:extLst>
                </a:gridCol>
              </a:tblGrid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/>
                        <a:t>PID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/>
                        <a:t>Income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075282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32916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94921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1177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/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15882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7222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61224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05843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230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2572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78426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42232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22432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4826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39967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/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654309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Encoding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49250" y="772002"/>
            <a:ext cx="8445500" cy="1927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/>
              <a:t>Target encoding</a:t>
            </a:r>
            <a:r>
              <a:rPr lang="en-US" b="1" dirty="0"/>
              <a:t> </a:t>
            </a:r>
            <a:r>
              <a:rPr lang="en-US" dirty="0"/>
              <a:t>takes into account the target</a:t>
            </a:r>
          </a:p>
          <a:p>
            <a:r>
              <a:rPr lang="en-US" dirty="0"/>
              <a:t>E.g., compute mean target value for each level, then replace the categorical value with this mean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586476" y="4716954"/>
            <a:ext cx="1841095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815696"/>
              </p:ext>
            </p:extLst>
          </p:nvPr>
        </p:nvGraphicFramePr>
        <p:xfrm>
          <a:off x="3269435" y="2925249"/>
          <a:ext cx="2475178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5470">
                  <a:extLst>
                    <a:ext uri="{9D8B030D-6E8A-4147-A177-3AD203B41FA5}">
                      <a16:colId xmlns:a16="http://schemas.microsoft.com/office/drawing/2014/main" val="2569744193"/>
                    </a:ext>
                  </a:extLst>
                </a:gridCol>
                <a:gridCol w="1479708">
                  <a:extLst>
                    <a:ext uri="{9D8B030D-6E8A-4147-A177-3AD203B41FA5}">
                      <a16:colId xmlns:a16="http://schemas.microsoft.com/office/drawing/2014/main" val="63597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18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3/4 = 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4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3/6 = 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95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1/5 = 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5720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080561"/>
              </p:ext>
            </p:extLst>
          </p:nvPr>
        </p:nvGraphicFramePr>
        <p:xfrm>
          <a:off x="6330602" y="2699657"/>
          <a:ext cx="2326582" cy="365290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3584">
                  <a:extLst>
                    <a:ext uri="{9D8B030D-6E8A-4147-A177-3AD203B41FA5}">
                      <a16:colId xmlns:a16="http://schemas.microsoft.com/office/drawing/2014/main" val="1429497746"/>
                    </a:ext>
                  </a:extLst>
                </a:gridCol>
                <a:gridCol w="960438">
                  <a:extLst>
                    <a:ext uri="{9D8B030D-6E8A-4147-A177-3AD203B41FA5}">
                      <a16:colId xmlns:a16="http://schemas.microsoft.com/office/drawing/2014/main" val="1471478664"/>
                    </a:ext>
                  </a:extLst>
                </a:gridCol>
                <a:gridCol w="872560">
                  <a:extLst>
                    <a:ext uri="{9D8B030D-6E8A-4147-A177-3AD203B41FA5}">
                      <a16:colId xmlns:a16="http://schemas.microsoft.com/office/drawing/2014/main" val="2287656973"/>
                    </a:ext>
                  </a:extLst>
                </a:gridCol>
              </a:tblGrid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/>
                        <a:t>PID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/>
                        <a:t>Income_TE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075282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32916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94921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1177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15882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7222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61224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05843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230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2572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78426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42232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22432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4826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39967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654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40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680560"/>
          </a:xfrm>
        </p:spPr>
        <p:txBody>
          <a:bodyPr>
            <a:normAutofit fontScale="92500"/>
          </a:bodyPr>
          <a:lstStyle/>
          <a:p>
            <a:r>
              <a:rPr lang="en-US" dirty="0"/>
              <a:t>Create a target encoding of the School feature for the following table: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495258"/>
              </p:ext>
            </p:extLst>
          </p:nvPr>
        </p:nvGraphicFramePr>
        <p:xfrm>
          <a:off x="527572" y="1940075"/>
          <a:ext cx="4230125" cy="30671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13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968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  <a:gridCol w="1238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968">
                  <a:extLst>
                    <a:ext uri="{9D8B030D-6E8A-4147-A177-3AD203B41FA5}">
                      <a16:colId xmlns:a16="http://schemas.microsoft.com/office/drawing/2014/main" val="1160835504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School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Default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Queen's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Western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Queen's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Yale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Queen's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Western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Yale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0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Western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066268"/>
              </p:ext>
            </p:extLst>
          </p:nvPr>
        </p:nvGraphicFramePr>
        <p:xfrm>
          <a:off x="6091803" y="1940075"/>
          <a:ext cx="1620962" cy="306718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20962">
                  <a:extLst>
                    <a:ext uri="{9D8B030D-6E8A-4147-A177-3AD203B41FA5}">
                      <a16:colId xmlns:a16="http://schemas.microsoft.com/office/drawing/2014/main" val="3941203915"/>
                    </a:ext>
                  </a:extLst>
                </a:gridCol>
              </a:tblGrid>
              <a:tr h="2591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76793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126826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477241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8753151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4963735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5974331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0190280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2622070"/>
                  </a:ext>
                </a:extLst>
              </a:tr>
              <a:tr h="2827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586384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5189049" y="3136093"/>
            <a:ext cx="584702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49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554517" y="2332691"/>
            <a:ext cx="7457085" cy="2652514"/>
          </a:xfrm>
          <a:prstGeom prst="rect">
            <a:avLst/>
          </a:prstGeom>
          <a:solidFill>
            <a:srgbClr val="F04E5E">
              <a:alpha val="21176"/>
            </a:srgbClr>
          </a:solidFill>
          <a:ln w="28575">
            <a:solidFill>
              <a:srgbClr val="F04E5E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686" y="4152284"/>
            <a:ext cx="58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raw </a:t>
            </a:r>
          </a:p>
        </p:txBody>
      </p:sp>
      <p:sp>
        <p:nvSpPr>
          <p:cNvPr id="5" name="Rectangle 4"/>
          <p:cNvSpPr/>
          <p:nvPr/>
        </p:nvSpPr>
        <p:spPr>
          <a:xfrm>
            <a:off x="6479709" y="3417733"/>
            <a:ext cx="1013854" cy="294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Model</a:t>
            </a:r>
          </a:p>
        </p:txBody>
      </p:sp>
      <p:graphicFrame>
        <p:nvGraphicFramePr>
          <p:cNvPr id="7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49174"/>
              </p:ext>
            </p:extLst>
          </p:nvPr>
        </p:nvGraphicFramePr>
        <p:xfrm>
          <a:off x="686775" y="2957506"/>
          <a:ext cx="258383" cy="122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255774"/>
              </p:ext>
            </p:extLst>
          </p:nvPr>
        </p:nvGraphicFramePr>
        <p:xfrm>
          <a:off x="1008134" y="2957507"/>
          <a:ext cx="775149" cy="122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029354" y="3419308"/>
            <a:ext cx="1063342" cy="289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DT</a:t>
            </a:r>
          </a:p>
        </p:txBody>
      </p:sp>
      <p:cxnSp>
        <p:nvCxnSpPr>
          <p:cNvPr id="10" name="Straight Arrow Connector 177"/>
          <p:cNvCxnSpPr>
            <a:stCxn id="9" idx="3"/>
            <a:endCxn id="5" idx="1"/>
          </p:cNvCxnSpPr>
          <p:nvPr/>
        </p:nvCxnSpPr>
        <p:spPr>
          <a:xfrm>
            <a:off x="6092696" y="3563886"/>
            <a:ext cx="387013" cy="1045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77905" y="3026930"/>
            <a:ext cx="748818" cy="2891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Scale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77"/>
          <p:cNvCxnSpPr>
            <a:stCxn id="42" idx="3"/>
            <a:endCxn id="9" idx="1"/>
          </p:cNvCxnSpPr>
          <p:nvPr/>
        </p:nvCxnSpPr>
        <p:spPr>
          <a:xfrm flipV="1">
            <a:off x="4410465" y="3563886"/>
            <a:ext cx="618889" cy="3728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936521" y="2830027"/>
            <a:ext cx="1249008" cy="214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</a:rPr>
              <a:t>max_depth</a:t>
            </a:r>
            <a:r>
              <a:rPr lang="en-US" sz="1200" dirty="0">
                <a:solidFill>
                  <a:sysClr val="windowText" lastClr="000000"/>
                </a:solidFill>
              </a:rPr>
              <a:t>=4, …</a:t>
            </a:r>
          </a:p>
        </p:txBody>
      </p:sp>
      <p:cxnSp>
        <p:nvCxnSpPr>
          <p:cNvPr id="14" name="Straight Arrow Connector 177"/>
          <p:cNvCxnSpPr>
            <a:stCxn id="13" idx="2"/>
            <a:endCxn id="9" idx="0"/>
          </p:cNvCxnSpPr>
          <p:nvPr/>
        </p:nvCxnSpPr>
        <p:spPr>
          <a:xfrm>
            <a:off x="5561025" y="3044958"/>
            <a:ext cx="0" cy="374350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01246" y="4152284"/>
            <a:ext cx="134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transformed</a:t>
            </a:r>
          </a:p>
        </p:txBody>
      </p:sp>
      <p:graphicFrame>
        <p:nvGraphicFramePr>
          <p:cNvPr id="41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078295"/>
              </p:ext>
            </p:extLst>
          </p:nvPr>
        </p:nvGraphicFramePr>
        <p:xfrm>
          <a:off x="3313957" y="2957506"/>
          <a:ext cx="258383" cy="122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2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37561"/>
              </p:ext>
            </p:extLst>
          </p:nvPr>
        </p:nvGraphicFramePr>
        <p:xfrm>
          <a:off x="3635316" y="2957507"/>
          <a:ext cx="775149" cy="122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5" name="Straight Arrow Connector 177"/>
          <p:cNvCxnSpPr>
            <a:stCxn id="8" idx="3"/>
          </p:cNvCxnSpPr>
          <p:nvPr/>
        </p:nvCxnSpPr>
        <p:spPr>
          <a:xfrm>
            <a:off x="1783283" y="3567614"/>
            <a:ext cx="375146" cy="0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177905" y="3430986"/>
            <a:ext cx="748818" cy="2891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Sample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177905" y="3822103"/>
            <a:ext cx="748818" cy="2891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Select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48" name="Straight Arrow Connector 177"/>
          <p:cNvCxnSpPr>
            <a:endCxn id="41" idx="1"/>
          </p:cNvCxnSpPr>
          <p:nvPr/>
        </p:nvCxnSpPr>
        <p:spPr>
          <a:xfrm flipV="1">
            <a:off x="3036912" y="3567613"/>
            <a:ext cx="277045" cy="1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177905" y="4225167"/>
            <a:ext cx="748818" cy="2891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…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177905" y="2604208"/>
            <a:ext cx="748818" cy="2891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Impute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63" name="Rounded Rectangular Callout 62"/>
          <p:cNvSpPr/>
          <p:nvPr/>
        </p:nvSpPr>
        <p:spPr>
          <a:xfrm>
            <a:off x="6844977" y="1508388"/>
            <a:ext cx="1949773" cy="535385"/>
          </a:xfrm>
          <a:prstGeom prst="wedgeRoundRectCallout">
            <a:avLst>
              <a:gd name="adj1" fmla="val -50341"/>
              <a:gd name="adj2" fmla="val 126205"/>
              <a:gd name="adj3" fmla="val 16667"/>
            </a:avLst>
          </a:prstGeom>
          <a:solidFill>
            <a:srgbClr val="F04E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Run CV to estimate F1 Score, Accuracy, etc.</a:t>
            </a:r>
          </a:p>
        </p:txBody>
      </p:sp>
      <p:sp>
        <p:nvSpPr>
          <p:cNvPr id="65" name="Rounded Rectangular Callout 64"/>
          <p:cNvSpPr/>
          <p:nvPr/>
        </p:nvSpPr>
        <p:spPr>
          <a:xfrm>
            <a:off x="3845397" y="1508388"/>
            <a:ext cx="2182248" cy="535385"/>
          </a:xfrm>
          <a:prstGeom prst="wedgeRoundRectCallout">
            <a:avLst>
              <a:gd name="adj1" fmla="val 9242"/>
              <a:gd name="adj2" fmla="val 186333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Find best values with Hyperparameter Tuning</a:t>
            </a:r>
          </a:p>
        </p:txBody>
      </p:sp>
      <p:sp>
        <p:nvSpPr>
          <p:cNvPr id="68" name="Rounded Rectangular Callout 67"/>
          <p:cNvSpPr/>
          <p:nvPr/>
        </p:nvSpPr>
        <p:spPr>
          <a:xfrm>
            <a:off x="6887025" y="4387351"/>
            <a:ext cx="2182248" cy="535385"/>
          </a:xfrm>
          <a:prstGeom prst="wedgeRoundRectCallout">
            <a:avLst>
              <a:gd name="adj1" fmla="val -104491"/>
              <a:gd name="adj2" fmla="val -173145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Experiment with a few different algorithms</a:t>
            </a:r>
          </a:p>
        </p:txBody>
      </p:sp>
      <p:sp>
        <p:nvSpPr>
          <p:cNvPr id="69" name="Rounded Rectangular Callout 68"/>
          <p:cNvSpPr/>
          <p:nvPr/>
        </p:nvSpPr>
        <p:spPr>
          <a:xfrm>
            <a:off x="1450557" y="1508388"/>
            <a:ext cx="1607746" cy="466177"/>
          </a:xfrm>
          <a:prstGeom prst="wedgeRoundRectCallout">
            <a:avLst>
              <a:gd name="adj1" fmla="val 11407"/>
              <a:gd name="adj2" fmla="val 167297"/>
              <a:gd name="adj3" fmla="val 16667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Experiment with FE steps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CA3E2-CF4F-AA33-C1DA-A4E4F5390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" grpId="0" animBg="1"/>
      <p:bldP spid="9" grpId="0" animBg="1"/>
      <p:bldP spid="11" grpId="0" animBg="1"/>
      <p:bldP spid="13" grpId="0" animBg="1"/>
      <p:bldP spid="40" grpId="0"/>
      <p:bldP spid="46" grpId="0" animBg="1"/>
      <p:bldP spid="47" grpId="0" animBg="1"/>
      <p:bldP spid="58" grpId="0" animBg="1"/>
      <p:bldP spid="59" grpId="0" animBg="1"/>
      <p:bldP spid="63" grpId="0" animBg="1"/>
      <p:bldP spid="65" grpId="0" animBg="1"/>
      <p:bldP spid="68" grpId="0" animBg="1"/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Encoding: Overfitting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49250" y="772003"/>
            <a:ext cx="8445500" cy="14937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Since Target Encoding uses target, overfitting is a concern</a:t>
            </a:r>
          </a:p>
          <a:p>
            <a:r>
              <a:rPr lang="en-US" dirty="0"/>
              <a:t>Techniques to help avoid: </a:t>
            </a:r>
          </a:p>
          <a:p>
            <a:pPr lvl="1"/>
            <a:r>
              <a:rPr lang="en-US" dirty="0"/>
              <a:t>Smoothing: add a bit of random noise</a:t>
            </a:r>
          </a:p>
          <a:p>
            <a:pPr lvl="1"/>
            <a:r>
              <a:rPr lang="en-US" dirty="0"/>
              <a:t>Weighted average with global mean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744606"/>
              </p:ext>
            </p:extLst>
          </p:nvPr>
        </p:nvGraphicFramePr>
        <p:xfrm>
          <a:off x="343847" y="2778963"/>
          <a:ext cx="2017396" cy="365290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27990">
                  <a:extLst>
                    <a:ext uri="{9D8B030D-6E8A-4147-A177-3AD203B41FA5}">
                      <a16:colId xmlns:a16="http://schemas.microsoft.com/office/drawing/2014/main" val="1429497746"/>
                    </a:ext>
                  </a:extLst>
                </a:gridCol>
                <a:gridCol w="832803">
                  <a:extLst>
                    <a:ext uri="{9D8B030D-6E8A-4147-A177-3AD203B41FA5}">
                      <a16:colId xmlns:a16="http://schemas.microsoft.com/office/drawing/2014/main" val="1471478664"/>
                    </a:ext>
                  </a:extLst>
                </a:gridCol>
                <a:gridCol w="756603">
                  <a:extLst>
                    <a:ext uri="{9D8B030D-6E8A-4147-A177-3AD203B41FA5}">
                      <a16:colId xmlns:a16="http://schemas.microsoft.com/office/drawing/2014/main" val="2287656973"/>
                    </a:ext>
                  </a:extLst>
                </a:gridCol>
              </a:tblGrid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/>
                        <a:t>PID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/>
                        <a:t>Income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075282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32916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94921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1177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/>
                        <a:t>Low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15882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7222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61224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05843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230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2572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78426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42232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22432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4826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/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39967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/>
                        <a:t>High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654309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3586476" y="5251028"/>
            <a:ext cx="1841095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32061"/>
              </p:ext>
            </p:extLst>
          </p:nvPr>
        </p:nvGraphicFramePr>
        <p:xfrm>
          <a:off x="3264274" y="2961416"/>
          <a:ext cx="2475178" cy="121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5470">
                  <a:extLst>
                    <a:ext uri="{9D8B030D-6E8A-4147-A177-3AD203B41FA5}">
                      <a16:colId xmlns:a16="http://schemas.microsoft.com/office/drawing/2014/main" val="2569744193"/>
                    </a:ext>
                  </a:extLst>
                </a:gridCol>
                <a:gridCol w="1479708">
                  <a:extLst>
                    <a:ext uri="{9D8B030D-6E8A-4147-A177-3AD203B41FA5}">
                      <a16:colId xmlns:a16="http://schemas.microsoft.com/office/drawing/2014/main" val="635977711"/>
                    </a:ext>
                  </a:extLst>
                </a:gridCol>
              </a:tblGrid>
              <a:tr h="209387">
                <a:tc>
                  <a:txBody>
                    <a:bodyPr/>
                    <a:lstStyle/>
                    <a:p>
                      <a:r>
                        <a:rPr lang="en-US" sz="1400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18502"/>
                  </a:ext>
                </a:extLst>
              </a:tr>
              <a:tr h="209387">
                <a:tc>
                  <a:txBody>
                    <a:bodyPr/>
                    <a:lstStyle/>
                    <a:p>
                      <a:r>
                        <a:rPr lang="en-US" sz="1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3/4 = 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41825"/>
                  </a:ext>
                </a:extLst>
              </a:tr>
              <a:tr h="209387">
                <a:tc>
                  <a:txBody>
                    <a:bodyPr/>
                    <a:lstStyle/>
                    <a:p>
                      <a:r>
                        <a:rPr lang="en-US" sz="14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3/6 = 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959061"/>
                  </a:ext>
                </a:extLst>
              </a:tr>
              <a:tr h="209387">
                <a:tc>
                  <a:txBody>
                    <a:bodyPr/>
                    <a:lstStyle/>
                    <a:p>
                      <a:r>
                        <a:rPr lang="en-US" sz="1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1/5 = 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572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4199678"/>
              </p:ext>
            </p:extLst>
          </p:nvPr>
        </p:nvGraphicFramePr>
        <p:xfrm>
          <a:off x="6330602" y="2699657"/>
          <a:ext cx="2326582" cy="365290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93584">
                  <a:extLst>
                    <a:ext uri="{9D8B030D-6E8A-4147-A177-3AD203B41FA5}">
                      <a16:colId xmlns:a16="http://schemas.microsoft.com/office/drawing/2014/main" val="1429497746"/>
                    </a:ext>
                  </a:extLst>
                </a:gridCol>
                <a:gridCol w="960438">
                  <a:extLst>
                    <a:ext uri="{9D8B030D-6E8A-4147-A177-3AD203B41FA5}">
                      <a16:colId xmlns:a16="http://schemas.microsoft.com/office/drawing/2014/main" val="1471478664"/>
                    </a:ext>
                  </a:extLst>
                </a:gridCol>
                <a:gridCol w="872560">
                  <a:extLst>
                    <a:ext uri="{9D8B030D-6E8A-4147-A177-3AD203B41FA5}">
                      <a16:colId xmlns:a16="http://schemas.microsoft.com/office/drawing/2014/main" val="2287656973"/>
                    </a:ext>
                  </a:extLst>
                </a:gridCol>
              </a:tblGrid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/>
                        <a:t>PID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/>
                        <a:t>Income_TE</a:t>
                      </a:r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Default</a:t>
                      </a: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075282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0.526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32916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0.526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94921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0.526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1177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0.526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15882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0.476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7222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0.476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61224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0.476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05843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0.476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230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0.476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2572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0.476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78426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42232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22432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94826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/>
                        <a:t>0.400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39967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0.400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/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654309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10724" y="453115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Mean = 0.46</a:t>
            </a:r>
          </a:p>
        </p:txBody>
      </p:sp>
    </p:spTree>
    <p:extLst>
      <p:ext uri="{BB962C8B-B14F-4D97-AF65-F5344CB8AC3E}">
        <p14:creationId xmlns:p14="http://schemas.microsoft.com/office/powerpoint/2010/main" val="375398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708454"/>
          </a:xfrm>
        </p:spPr>
        <p:txBody>
          <a:bodyPr/>
          <a:lstStyle/>
          <a:p>
            <a:r>
              <a:rPr lang="en-US" dirty="0"/>
              <a:t>Category Encoders package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Python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7207E3-9C35-96F8-6194-DE163ABB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41" y="1480457"/>
            <a:ext cx="4514880" cy="45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5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1104219"/>
          </a:xfrm>
        </p:spPr>
        <p:txBody>
          <a:bodyPr>
            <a:normAutofit/>
          </a:bodyPr>
          <a:lstStyle/>
          <a:p>
            <a:r>
              <a:rPr lang="en-US" dirty="0"/>
              <a:t>Some categorical features have a lot of unique values</a:t>
            </a:r>
          </a:p>
          <a:p>
            <a:r>
              <a:rPr lang="en-US" dirty="0"/>
              <a:t>Can replace rare values with "Other"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High-Cardinality Categorical Features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75116"/>
              </p:ext>
            </p:extLst>
          </p:nvPr>
        </p:nvGraphicFramePr>
        <p:xfrm>
          <a:off x="676155" y="2330338"/>
          <a:ext cx="1096010" cy="407354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96010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21426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Installer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Bob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Sue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Tom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Bob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Meg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Jimmy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Sue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137475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2412888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5468922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5041333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Anup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237426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….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433492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882601"/>
              </p:ext>
            </p:extLst>
          </p:nvPr>
        </p:nvGraphicFramePr>
        <p:xfrm>
          <a:off x="6501034" y="2330338"/>
          <a:ext cx="1096010" cy="407354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96010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21426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Installer Name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Bob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Sue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Other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Bob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Other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Jimmy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Sue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9137475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2412888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5468922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Steve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95041333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Other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2237426"/>
                  </a:ext>
                </a:extLst>
              </a:tr>
              <a:tr h="241205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dirty="0"/>
                        <a:t>….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6565474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317257" y="4708202"/>
            <a:ext cx="1841095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442016"/>
              </p:ext>
            </p:extLst>
          </p:nvPr>
        </p:nvGraphicFramePr>
        <p:xfrm>
          <a:off x="3531984" y="2068910"/>
          <a:ext cx="1209231" cy="2468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1823">
                  <a:extLst>
                    <a:ext uri="{9D8B030D-6E8A-4147-A177-3AD203B41FA5}">
                      <a16:colId xmlns:a16="http://schemas.microsoft.com/office/drawing/2014/main" val="2569744193"/>
                    </a:ext>
                  </a:extLst>
                </a:gridCol>
                <a:gridCol w="597408">
                  <a:extLst>
                    <a:ext uri="{9D8B030D-6E8A-4147-A177-3AD203B41FA5}">
                      <a16:colId xmlns:a16="http://schemas.microsoft.com/office/drawing/2014/main" val="635977711"/>
                    </a:ext>
                  </a:extLst>
                </a:gridCol>
              </a:tblGrid>
              <a:tr h="190698"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18502"/>
                  </a:ext>
                </a:extLst>
              </a:tr>
              <a:tr h="190698">
                <a:tc>
                  <a:txBody>
                    <a:bodyPr/>
                    <a:lstStyle/>
                    <a:p>
                      <a:r>
                        <a:rPr lang="en-US" sz="1200" dirty="0"/>
                        <a:t>Steve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441825"/>
                  </a:ext>
                </a:extLst>
              </a:tr>
              <a:tr h="190698">
                <a:tc>
                  <a:txBody>
                    <a:bodyPr/>
                    <a:lstStyle/>
                    <a:p>
                      <a:r>
                        <a:rPr lang="en-US" sz="1200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3655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959061"/>
                  </a:ext>
                </a:extLst>
              </a:tr>
              <a:tr h="190698">
                <a:tc>
                  <a:txBody>
                    <a:bodyPr/>
                    <a:lstStyle/>
                    <a:p>
                      <a:r>
                        <a:rPr lang="en-US" sz="1200" dirty="0"/>
                        <a:t>Jimmy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2104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125720"/>
                  </a:ext>
                </a:extLst>
              </a:tr>
              <a:tr h="190698">
                <a:tc>
                  <a:txBody>
                    <a:bodyPr/>
                    <a:lstStyle/>
                    <a:p>
                      <a:r>
                        <a:rPr lang="en-US" sz="1200" dirty="0"/>
                        <a:t>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335849"/>
                  </a:ext>
                </a:extLst>
              </a:tr>
              <a:tr h="190698">
                <a:tc>
                  <a:txBody>
                    <a:bodyPr/>
                    <a:lstStyle/>
                    <a:p>
                      <a:r>
                        <a:rPr lang="en-US" sz="1200" dirty="0"/>
                        <a:t>Meg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568981"/>
                  </a:ext>
                </a:extLst>
              </a:tr>
              <a:tr h="190698">
                <a:tc>
                  <a:txBody>
                    <a:bodyPr/>
                    <a:lstStyle/>
                    <a:p>
                      <a:r>
                        <a:rPr lang="en-US" sz="1200" dirty="0"/>
                        <a:t>Anup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69128"/>
                  </a:ext>
                </a:extLst>
              </a:tr>
              <a:tr h="190698">
                <a:tc>
                  <a:txBody>
                    <a:bodyPr/>
                    <a:lstStyle/>
                    <a:p>
                      <a:r>
                        <a:rPr lang="en-US" sz="1200" dirty="0"/>
                        <a:t>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47654"/>
                  </a:ext>
                </a:extLst>
              </a:tr>
              <a:tr h="190698">
                <a:tc>
                  <a:txBody>
                    <a:bodyPr/>
                    <a:lstStyle/>
                    <a:p>
                      <a:r>
                        <a:rPr lang="en-US" sz="12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38525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4145" y="648866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values: 500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7742" y="6488668"/>
            <a:ext cx="174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values: 6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860889" y="3476847"/>
            <a:ext cx="275383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49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6" grpId="0" animBg="1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6567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"2019-08-14 00:30:02:98" =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>
              <a:cs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</a:t>
            </a:r>
            <a:r>
              <a:rPr lang="en-US" dirty="0"/>
              <a:t> Features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25066"/>
              </p:ext>
            </p:extLst>
          </p:nvPr>
        </p:nvGraphicFramePr>
        <p:xfrm>
          <a:off x="0" y="2079657"/>
          <a:ext cx="2145031" cy="18121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65773">
                  <a:extLst>
                    <a:ext uri="{9D8B030D-6E8A-4147-A177-3AD203B41FA5}">
                      <a16:colId xmlns:a16="http://schemas.microsoft.com/office/drawing/2014/main" val="2816807062"/>
                    </a:ext>
                  </a:extLst>
                </a:gridCol>
                <a:gridCol w="1303973">
                  <a:extLst>
                    <a:ext uri="{9D8B030D-6E8A-4147-A177-3AD203B41FA5}">
                      <a16:colId xmlns:a16="http://schemas.microsoft.com/office/drawing/2014/main" val="2822973872"/>
                    </a:ext>
                  </a:extLst>
                </a:gridCol>
                <a:gridCol w="375285">
                  <a:extLst>
                    <a:ext uri="{9D8B030D-6E8A-4147-A177-3AD203B41FA5}">
                      <a16:colId xmlns:a16="http://schemas.microsoft.com/office/drawing/2014/main" val="1769173097"/>
                    </a:ext>
                  </a:extLst>
                </a:gridCol>
              </a:tblGrid>
              <a:tr h="196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Date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…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220172636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"2019-06-01"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633655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"2019-06-02"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391007112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"2019-08-20"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908490476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"2019-12-16"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107489132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"2020-01-01"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547332088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"2019-08-18"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420670856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070606"/>
              </p:ext>
            </p:extLst>
          </p:nvPr>
        </p:nvGraphicFramePr>
        <p:xfrm>
          <a:off x="2579485" y="2091975"/>
          <a:ext cx="6412248" cy="18121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43761">
                  <a:extLst>
                    <a:ext uri="{9D8B030D-6E8A-4147-A177-3AD203B41FA5}">
                      <a16:colId xmlns:a16="http://schemas.microsoft.com/office/drawing/2014/main" val="720075777"/>
                    </a:ext>
                  </a:extLst>
                </a:gridCol>
                <a:gridCol w="1043196">
                  <a:extLst>
                    <a:ext uri="{9D8B030D-6E8A-4147-A177-3AD203B41FA5}">
                      <a16:colId xmlns:a16="http://schemas.microsoft.com/office/drawing/2014/main" val="473378108"/>
                    </a:ext>
                  </a:extLst>
                </a:gridCol>
                <a:gridCol w="898262">
                  <a:extLst>
                    <a:ext uri="{9D8B030D-6E8A-4147-A177-3AD203B41FA5}">
                      <a16:colId xmlns:a16="http://schemas.microsoft.com/office/drawing/2014/main" val="3032381215"/>
                    </a:ext>
                  </a:extLst>
                </a:gridCol>
                <a:gridCol w="885808">
                  <a:extLst>
                    <a:ext uri="{9D8B030D-6E8A-4147-A177-3AD203B41FA5}">
                      <a16:colId xmlns:a16="http://schemas.microsoft.com/office/drawing/2014/main" val="1933830249"/>
                    </a:ext>
                  </a:extLst>
                </a:gridCol>
                <a:gridCol w="535606">
                  <a:extLst>
                    <a:ext uri="{9D8B030D-6E8A-4147-A177-3AD203B41FA5}">
                      <a16:colId xmlns:a16="http://schemas.microsoft.com/office/drawing/2014/main" val="613528689"/>
                    </a:ext>
                  </a:extLst>
                </a:gridCol>
                <a:gridCol w="660053">
                  <a:extLst>
                    <a:ext uri="{9D8B030D-6E8A-4147-A177-3AD203B41FA5}">
                      <a16:colId xmlns:a16="http://schemas.microsoft.com/office/drawing/2014/main" val="230181404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669465891"/>
                    </a:ext>
                  </a:extLst>
                </a:gridCol>
                <a:gridCol w="382522">
                  <a:extLst>
                    <a:ext uri="{9D8B030D-6E8A-4147-A177-3AD203B41FA5}">
                      <a16:colId xmlns:a16="http://schemas.microsoft.com/office/drawing/2014/main" val="3718776186"/>
                    </a:ext>
                  </a:extLst>
                </a:gridCol>
              </a:tblGrid>
              <a:tr h="1886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TID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isWeekend</a:t>
                      </a:r>
                      <a:r>
                        <a:rPr lang="en-US" sz="1600" dirty="0">
                          <a:effectLst/>
                        </a:rPr>
                        <a:t>?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Month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Year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Decade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Days Since 2018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extLst>
                  <a:ext uri="{0D108BD9-81ED-4DB2-BD59-A6C34878D82A}">
                    <a16:rowId xmlns:a16="http://schemas.microsoft.com/office/drawing/2014/main" val="738573937"/>
                  </a:ext>
                </a:extLst>
              </a:tr>
              <a:tr h="1886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True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Saturday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June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2019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2010s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60941835"/>
                  </a:ext>
                </a:extLst>
              </a:tr>
              <a:tr h="1886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True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Sunday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June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2019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2010s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67269469"/>
                  </a:ext>
                </a:extLst>
              </a:tr>
              <a:tr h="1886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False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Tuesday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August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2019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2010s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65387257"/>
                  </a:ext>
                </a:extLst>
              </a:tr>
              <a:tr h="1886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False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Monday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December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2019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2010s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2964790446"/>
                  </a:ext>
                </a:extLst>
              </a:tr>
              <a:tr h="1886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False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Wed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January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2020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2020s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543437904"/>
                  </a:ext>
                </a:extLst>
              </a:tr>
              <a:tr h="1886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True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Sunday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August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2019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2010s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3027816268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2145031" y="2635560"/>
            <a:ext cx="434454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49250" y="4703000"/>
            <a:ext cx="8445500" cy="6567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Others?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72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36088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Apply mathematical transformation to a feature</a:t>
            </a:r>
          </a:p>
          <a:p>
            <a:pPr lvl="1"/>
            <a:r>
              <a:rPr lang="en-US" dirty="0" err="1"/>
              <a:t>sqrt</a:t>
            </a:r>
            <a:r>
              <a:rPr lang="en-US" dirty="0"/>
              <a:t>(x)</a:t>
            </a:r>
          </a:p>
          <a:p>
            <a:pPr lvl="1"/>
            <a:r>
              <a:rPr lang="en-US" dirty="0"/>
              <a:t>1/x</a:t>
            </a:r>
          </a:p>
          <a:p>
            <a:pPr lvl="1"/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, x</a:t>
            </a:r>
            <a:r>
              <a:rPr lang="en-US" baseline="30000" dirty="0"/>
              <a:t>3</a:t>
            </a:r>
            <a:endParaRPr lang="en-US" dirty="0"/>
          </a:p>
          <a:p>
            <a:pPr lvl="1"/>
            <a:r>
              <a:rPr lang="en-US" dirty="0"/>
              <a:t>|x|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sin(x)</a:t>
            </a:r>
          </a:p>
          <a:p>
            <a:pPr lvl="1"/>
            <a:r>
              <a:rPr lang="en-US" dirty="0"/>
              <a:t>log(x)</a:t>
            </a:r>
          </a:p>
          <a:p>
            <a:pPr lvl="1"/>
            <a:r>
              <a:rPr lang="en-US" dirty="0"/>
              <a:t>cos(x)</a:t>
            </a:r>
          </a:p>
          <a:p>
            <a:endParaRPr lang="en-US" baseline="30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Mathematical Transformations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32456"/>
              </p:ext>
            </p:extLst>
          </p:nvPr>
        </p:nvGraphicFramePr>
        <p:xfrm>
          <a:off x="3042496" y="4366259"/>
          <a:ext cx="797312" cy="230733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97312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2899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Age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79594"/>
              </p:ext>
            </p:extLst>
          </p:nvPr>
        </p:nvGraphicFramePr>
        <p:xfrm>
          <a:off x="4806060" y="4370396"/>
          <a:ext cx="728112" cy="229082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28112">
                  <a:extLst>
                    <a:ext uri="{9D8B030D-6E8A-4147-A177-3AD203B41FA5}">
                      <a16:colId xmlns:a16="http://schemas.microsoft.com/office/drawing/2014/main" val="1433560790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1/Age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631696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0.043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050338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0.047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4100221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0.022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800169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0.029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6081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0.043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0322328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0.029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905181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0.033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023092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0.032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38117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83967"/>
              </p:ext>
            </p:extLst>
          </p:nvPr>
        </p:nvGraphicFramePr>
        <p:xfrm>
          <a:off x="5888250" y="4366260"/>
          <a:ext cx="881033" cy="229082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81033">
                  <a:extLst>
                    <a:ext uri="{9D8B030D-6E8A-4147-A177-3AD203B41FA5}">
                      <a16:colId xmlns:a16="http://schemas.microsoft.com/office/drawing/2014/main" val="1433560790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sin(Age)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631696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050338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4100221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800169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6081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0322328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5905181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-0.988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023092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3811700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4105707" y="5211582"/>
            <a:ext cx="434454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08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4"/>
            <a:ext cx="8445500" cy="1337352"/>
          </a:xfrm>
        </p:spPr>
        <p:txBody>
          <a:bodyPr>
            <a:normAutofit/>
          </a:bodyPr>
          <a:lstStyle/>
          <a:p>
            <a:r>
              <a:rPr lang="en-US" dirty="0"/>
              <a:t>Combine pairs of features with mathematics: +, -, ×, ÷</a:t>
            </a:r>
          </a:p>
          <a:p>
            <a:endParaRPr lang="en-US" baseline="30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Combinations/Crossings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31605"/>
              </p:ext>
            </p:extLst>
          </p:nvPr>
        </p:nvGraphicFramePr>
        <p:xfrm>
          <a:off x="1498638" y="2978371"/>
          <a:ext cx="1522158" cy="155681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6917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  <a:gridCol w="785241">
                  <a:extLst>
                    <a:ext uri="{9D8B030D-6E8A-4147-A177-3AD203B41FA5}">
                      <a16:colId xmlns:a16="http://schemas.microsoft.com/office/drawing/2014/main" val="2079855445"/>
                    </a:ext>
                  </a:extLst>
                </a:gridCol>
              </a:tblGrid>
              <a:tr h="28999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Height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Weight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150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/>
                        <a:t>58.2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163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/>
                        <a:t>84.2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/>
                        <a:t>170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77.0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/>
                        <a:t>145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68.1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168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/>
                        <a:t>185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100.5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309949"/>
              </p:ext>
            </p:extLst>
          </p:nvPr>
        </p:nvGraphicFramePr>
        <p:xfrm>
          <a:off x="4026625" y="2978371"/>
          <a:ext cx="1532636" cy="153073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32636">
                  <a:extLst>
                    <a:ext uri="{9D8B030D-6E8A-4147-A177-3AD203B41FA5}">
                      <a16:colId xmlns:a16="http://schemas.microsoft.com/office/drawing/2014/main" val="1433560790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Height </a:t>
                      </a:r>
                      <a:r>
                        <a:rPr lang="en-US" sz="1600" dirty="0"/>
                        <a:t>×</a:t>
                      </a: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 Weight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631696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8730.0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050338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13724.6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4100221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13090.0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800169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9874.5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6081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18592.5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032232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2295"/>
              </p:ext>
            </p:extLst>
          </p:nvPr>
        </p:nvGraphicFramePr>
        <p:xfrm>
          <a:off x="6082952" y="2978371"/>
          <a:ext cx="1532636" cy="153073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532636">
                  <a:extLst>
                    <a:ext uri="{9D8B030D-6E8A-4147-A177-3AD203B41FA5}">
                      <a16:colId xmlns:a16="http://schemas.microsoft.com/office/drawing/2014/main" val="1433560790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Height </a:t>
                      </a:r>
                      <a:r>
                        <a:rPr lang="en-US" sz="1600" dirty="0"/>
                        <a:t>÷</a:t>
                      </a: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 Weight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631696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2.58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050338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1.94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42642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2.21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4100221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2.13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3800169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dirty="0"/>
                        <a:t>1.84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6081002"/>
                  </a:ext>
                </a:extLst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3285707" y="3443646"/>
            <a:ext cx="434454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53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" y="1876507"/>
            <a:ext cx="4634506" cy="2592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56" y="1796522"/>
            <a:ext cx="3904782" cy="26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1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872268"/>
              </p:ext>
            </p:extLst>
          </p:nvPr>
        </p:nvGraphicFramePr>
        <p:xfrm>
          <a:off x="263556" y="3349053"/>
          <a:ext cx="2956885" cy="18074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65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673">
                  <a:extLst>
                    <a:ext uri="{9D8B030D-6E8A-4147-A177-3AD203B41FA5}">
                      <a16:colId xmlns:a16="http://schemas.microsoft.com/office/drawing/2014/main" val="141625146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TID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CID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Date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Spend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498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2019-06-01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$10.58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658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2019-06-01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$63.54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498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2019-06-02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$87.96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325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2019-06-03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$56.66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987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2019-06-07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$25.00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498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2019-06-18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$63.05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</a:tbl>
          </a:graphicData>
        </a:graphic>
      </p:graphicFrame>
      <p:sp>
        <p:nvSpPr>
          <p:cNvPr id="10" name="Right Arrow 9"/>
          <p:cNvSpPr/>
          <p:nvPr/>
        </p:nvSpPr>
        <p:spPr>
          <a:xfrm>
            <a:off x="3281342" y="3985588"/>
            <a:ext cx="557226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386065"/>
              </p:ext>
            </p:extLst>
          </p:nvPr>
        </p:nvGraphicFramePr>
        <p:xfrm>
          <a:off x="3899469" y="3349053"/>
          <a:ext cx="5051025" cy="127952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22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8717">
                  <a:extLst>
                    <a:ext uri="{9D8B030D-6E8A-4147-A177-3AD203B41FA5}">
                      <a16:colId xmlns:a16="http://schemas.microsoft.com/office/drawing/2014/main" val="1294282382"/>
                    </a:ext>
                  </a:extLst>
                </a:gridCol>
                <a:gridCol w="1132522">
                  <a:extLst>
                    <a:ext uri="{9D8B030D-6E8A-4147-A177-3AD203B41FA5}">
                      <a16:colId xmlns:a16="http://schemas.microsoft.com/office/drawing/2014/main" val="522536152"/>
                    </a:ext>
                  </a:extLst>
                </a:gridCol>
                <a:gridCol w="403660">
                  <a:extLst>
                    <a:ext uri="{9D8B030D-6E8A-4147-A177-3AD203B41FA5}">
                      <a16:colId xmlns:a16="http://schemas.microsoft.com/office/drawing/2014/main" val="1676023931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CID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Count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Spend_min</a:t>
                      </a: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Spend_max</a:t>
                      </a: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Date_max</a:t>
                      </a: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…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498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$5.21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$156.32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2019-08-01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658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$2.32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$63.54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2019-07-25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$87.99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$87.99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2019-06-03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987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$56.33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$196.65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2019-08-07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D46D907-A338-4509-8F1D-9F40E682B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1807211"/>
          </a:xfrm>
        </p:spPr>
        <p:txBody>
          <a:bodyPr/>
          <a:lstStyle/>
          <a:p>
            <a:r>
              <a:rPr lang="en-US" b="1" i="1" dirty="0"/>
              <a:t>Aggregations</a:t>
            </a:r>
            <a:r>
              <a:rPr lang="en-US" dirty="0"/>
              <a:t> take one or more (related) instances and create one new instance.</a:t>
            </a:r>
          </a:p>
          <a:p>
            <a:r>
              <a:rPr lang="en-US" dirty="0"/>
              <a:t>Useful when you have several transactions per client, but want to build a model at the client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BF283-9BC4-4557-8A92-D08A3423C983}"/>
              </a:ext>
            </a:extLst>
          </p:cNvPr>
          <p:cNvSpPr txBox="1"/>
          <p:nvPr/>
        </p:nvSpPr>
        <p:spPr>
          <a:xfrm>
            <a:off x="1066075" y="2755402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Transactions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4D1C17-A768-4550-B173-C2AEF29AF401}"/>
              </a:ext>
            </a:extLst>
          </p:cNvPr>
          <p:cNvSpPr txBox="1"/>
          <p:nvPr/>
        </p:nvSpPr>
        <p:spPr>
          <a:xfrm>
            <a:off x="4924378" y="2786458"/>
            <a:ext cx="212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Aggregated by Client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A7AC4EBD-0586-447C-BB6E-0E79AB7AC4D0}"/>
              </a:ext>
            </a:extLst>
          </p:cNvPr>
          <p:cNvSpPr txBox="1">
            <a:spLocks/>
          </p:cNvSpPr>
          <p:nvPr/>
        </p:nvSpPr>
        <p:spPr>
          <a:xfrm>
            <a:off x="349250" y="5533978"/>
            <a:ext cx="8445500" cy="1279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pandas </a:t>
            </a:r>
            <a:r>
              <a:rPr lang="en-US" dirty="0" err="1"/>
              <a:t>groupby</a:t>
            </a:r>
            <a:r>
              <a:rPr lang="en-US" dirty="0"/>
              <a:t>() makes this easy</a:t>
            </a:r>
          </a:p>
        </p:txBody>
      </p:sp>
    </p:spTree>
    <p:extLst>
      <p:ext uri="{BB962C8B-B14F-4D97-AF65-F5344CB8AC3E}">
        <p14:creationId xmlns:p14="http://schemas.microsoft.com/office/powerpoint/2010/main" val="289198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648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What aggregated features can you think of?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554256"/>
              </p:ext>
            </p:extLst>
          </p:nvPr>
        </p:nvGraphicFramePr>
        <p:xfrm>
          <a:off x="1835149" y="1404218"/>
          <a:ext cx="5502604" cy="30956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73112">
                  <a:extLst>
                    <a:ext uri="{9D8B030D-6E8A-4147-A177-3AD203B41FA5}">
                      <a16:colId xmlns:a16="http://schemas.microsoft.com/office/drawing/2014/main" val="2784378627"/>
                    </a:ext>
                  </a:extLst>
                </a:gridCol>
                <a:gridCol w="1133284">
                  <a:extLst>
                    <a:ext uri="{9D8B030D-6E8A-4147-A177-3AD203B41FA5}">
                      <a16:colId xmlns:a16="http://schemas.microsoft.com/office/drawing/2014/main" val="4233600366"/>
                    </a:ext>
                  </a:extLst>
                </a:gridCol>
                <a:gridCol w="1069264">
                  <a:extLst>
                    <a:ext uri="{9D8B030D-6E8A-4147-A177-3AD203B41FA5}">
                      <a16:colId xmlns:a16="http://schemas.microsoft.com/office/drawing/2014/main" val="2175086067"/>
                    </a:ext>
                  </a:extLst>
                </a:gridCol>
                <a:gridCol w="1001458">
                  <a:extLst>
                    <a:ext uri="{9D8B030D-6E8A-4147-A177-3AD203B41FA5}">
                      <a16:colId xmlns:a16="http://schemas.microsoft.com/office/drawing/2014/main" val="3931741974"/>
                    </a:ext>
                  </a:extLst>
                </a:gridCol>
                <a:gridCol w="1025486">
                  <a:extLst>
                    <a:ext uri="{9D8B030D-6E8A-4147-A177-3AD203B41FA5}">
                      <a16:colId xmlns:a16="http://schemas.microsoft.com/office/drawing/2014/main" val="3111047611"/>
                    </a:ext>
                  </a:extLst>
                </a:gridCol>
              </a:tblGrid>
              <a:tr h="2773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Transaction ID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Customer ID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Date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Product ID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Spend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6042858"/>
                  </a:ext>
                </a:extLst>
              </a:tr>
              <a:tr h="1618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2019-06-01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$10.58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396186"/>
                  </a:ext>
                </a:extLst>
              </a:tr>
              <a:tr h="1618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2019-06-01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$63.54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72833"/>
                  </a:ext>
                </a:extLst>
              </a:tr>
              <a:tr h="1618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2019-06-01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$87.96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76860"/>
                  </a:ext>
                </a:extLst>
              </a:tr>
              <a:tr h="1618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658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2019-06-03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$56.66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329933"/>
                  </a:ext>
                </a:extLst>
              </a:tr>
              <a:tr h="1618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658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2019-06-03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$25.00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862433"/>
                  </a:ext>
                </a:extLst>
              </a:tr>
              <a:tr h="1618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2019-06-18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$63.05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428396"/>
                  </a:ext>
                </a:extLst>
              </a:tr>
              <a:tr h="1618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2019-06-18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$144.66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593043"/>
                  </a:ext>
                </a:extLst>
              </a:tr>
              <a:tr h="1618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2019-06-18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$76.56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642944"/>
                  </a:ext>
                </a:extLst>
              </a:tr>
              <a:tr h="1618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…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81367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921538"/>
              </p:ext>
            </p:extLst>
          </p:nvPr>
        </p:nvGraphicFramePr>
        <p:xfrm>
          <a:off x="1835149" y="4903897"/>
          <a:ext cx="4958145" cy="185744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33285">
                  <a:extLst>
                    <a:ext uri="{9D8B030D-6E8A-4147-A177-3AD203B41FA5}">
                      <a16:colId xmlns:a16="http://schemas.microsoft.com/office/drawing/2014/main" val="464244825"/>
                    </a:ext>
                  </a:extLst>
                </a:gridCol>
                <a:gridCol w="854615">
                  <a:extLst>
                    <a:ext uri="{9D8B030D-6E8A-4147-A177-3AD203B41FA5}">
                      <a16:colId xmlns:a16="http://schemas.microsoft.com/office/drawing/2014/main" val="3261156381"/>
                    </a:ext>
                  </a:extLst>
                </a:gridCol>
                <a:gridCol w="854615">
                  <a:extLst>
                    <a:ext uri="{9D8B030D-6E8A-4147-A177-3AD203B41FA5}">
                      <a16:colId xmlns:a16="http://schemas.microsoft.com/office/drawing/2014/main" val="270372681"/>
                    </a:ext>
                  </a:extLst>
                </a:gridCol>
                <a:gridCol w="854615">
                  <a:extLst>
                    <a:ext uri="{9D8B030D-6E8A-4147-A177-3AD203B41FA5}">
                      <a16:colId xmlns:a16="http://schemas.microsoft.com/office/drawing/2014/main" val="1602064763"/>
                    </a:ext>
                  </a:extLst>
                </a:gridCol>
                <a:gridCol w="854615">
                  <a:extLst>
                    <a:ext uri="{9D8B030D-6E8A-4147-A177-3AD203B41FA5}">
                      <a16:colId xmlns:a16="http://schemas.microsoft.com/office/drawing/2014/main" val="183803827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14562506"/>
                    </a:ext>
                  </a:extLst>
                </a:gridCol>
              </a:tblGrid>
              <a:tr h="2082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Customer ID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??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??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??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??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…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748229"/>
                  </a:ext>
                </a:extLst>
              </a:tr>
              <a:tr h="2082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498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742904"/>
                  </a:ext>
                </a:extLst>
              </a:tr>
              <a:tr h="2082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658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131107"/>
                  </a:ext>
                </a:extLst>
              </a:tr>
              <a:tr h="2082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756464"/>
                  </a:ext>
                </a:extLst>
              </a:tr>
              <a:tr h="2082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987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39408"/>
                  </a:ext>
                </a:extLst>
              </a:tr>
              <a:tr h="2082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116376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 rot="5400000">
            <a:off x="4032714" y="4362644"/>
            <a:ext cx="445622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 on FE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58" y="1527241"/>
            <a:ext cx="2817952" cy="36476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67364" y="5174844"/>
            <a:ext cx="40438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Free online:</a:t>
            </a:r>
          </a:p>
          <a:p>
            <a:pPr algn="ctr"/>
            <a:r>
              <a:rPr lang="en-US" dirty="0">
                <a:hlinkClick r:id="rId3"/>
              </a:rPr>
              <a:t>http://www.feat.engineering/index.html</a:t>
            </a:r>
            <a:r>
              <a:rPr lang="en-US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384" y="1527241"/>
            <a:ext cx="2429824" cy="33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99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Selection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2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Feature selection</a:t>
            </a:r>
            <a:r>
              <a:rPr lang="en-US" dirty="0"/>
              <a:t>: process of selecting a subset of features to use in model training</a:t>
            </a:r>
          </a:p>
          <a:p>
            <a:r>
              <a:rPr lang="en-US" dirty="0"/>
              <a:t>Advantages?</a:t>
            </a:r>
          </a:p>
          <a:p>
            <a:pPr lvl="1"/>
            <a:r>
              <a:rPr lang="en-US" dirty="0"/>
              <a:t>Reduce overfitting</a:t>
            </a:r>
          </a:p>
          <a:p>
            <a:pPr lvl="1"/>
            <a:r>
              <a:rPr lang="en-US" dirty="0"/>
              <a:t>Faster training </a:t>
            </a:r>
          </a:p>
          <a:p>
            <a:r>
              <a:rPr lang="en-US" dirty="0"/>
              <a:t>Two kinds of techniques</a:t>
            </a:r>
          </a:p>
          <a:p>
            <a:pPr lvl="1"/>
            <a:r>
              <a:rPr lang="en-US" dirty="0"/>
              <a:t>Filter methods </a:t>
            </a:r>
          </a:p>
          <a:p>
            <a:pPr lvl="1"/>
            <a:r>
              <a:rPr lang="en-US" dirty="0"/>
              <a:t>Wrapper methods</a:t>
            </a:r>
          </a:p>
          <a:p>
            <a:r>
              <a:rPr lang="en-US" dirty="0"/>
              <a:t>Not necessary for tree-based algorithms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6" name="Rounded Rectangular Callout 4">
            <a:extLst>
              <a:ext uri="{FF2B5EF4-FFF2-40B4-BE49-F238E27FC236}">
                <a16:creationId xmlns:a16="http://schemas.microsoft.com/office/drawing/2014/main" id="{C2CF266A-6128-471A-87F6-836A44C82B24}"/>
              </a:ext>
            </a:extLst>
          </p:cNvPr>
          <p:cNvSpPr/>
          <p:nvPr/>
        </p:nvSpPr>
        <p:spPr>
          <a:xfrm>
            <a:off x="4099581" y="3852612"/>
            <a:ext cx="1620254" cy="344982"/>
          </a:xfrm>
          <a:prstGeom prst="wedgeRoundRectCallout">
            <a:avLst>
              <a:gd name="adj1" fmla="val -75319"/>
              <a:gd name="adj2" fmla="val -539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Better</a:t>
            </a:r>
          </a:p>
        </p:txBody>
      </p:sp>
      <p:sp>
        <p:nvSpPr>
          <p:cNvPr id="7" name="Rounded Rectangular Callout 4">
            <a:extLst>
              <a:ext uri="{FF2B5EF4-FFF2-40B4-BE49-F238E27FC236}">
                <a16:creationId xmlns:a16="http://schemas.microsoft.com/office/drawing/2014/main" id="{7AA7925A-7235-474D-90BB-AB74BA93CEBD}"/>
              </a:ext>
            </a:extLst>
          </p:cNvPr>
          <p:cNvSpPr/>
          <p:nvPr/>
        </p:nvSpPr>
        <p:spPr>
          <a:xfrm>
            <a:off x="4099581" y="3295486"/>
            <a:ext cx="1620254" cy="344982"/>
          </a:xfrm>
          <a:prstGeom prst="wedgeRoundRectCallout">
            <a:avLst>
              <a:gd name="adj1" fmla="val -102665"/>
              <a:gd name="adj2" fmla="val 27397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Faster</a:t>
            </a:r>
          </a:p>
        </p:txBody>
      </p:sp>
    </p:spTree>
    <p:extLst>
      <p:ext uri="{BB962C8B-B14F-4D97-AF65-F5344CB8AC3E}">
        <p14:creationId xmlns:p14="http://schemas.microsoft.com/office/powerpoint/2010/main" val="136289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2"/>
            <a:ext cx="8445500" cy="1034675"/>
          </a:xfrm>
        </p:spPr>
        <p:txBody>
          <a:bodyPr>
            <a:normAutofit/>
          </a:bodyPr>
          <a:lstStyle/>
          <a:p>
            <a:r>
              <a:rPr lang="en-US" dirty="0"/>
              <a:t>Use stats to remove bad/useless features before model training</a:t>
            </a:r>
          </a:p>
          <a:p>
            <a:pPr lvl="1"/>
            <a:r>
              <a:rPr lang="en-US" dirty="0"/>
              <a:t>Think of it like a data cleaning step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Methods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224049"/>
              </p:ext>
            </p:extLst>
          </p:nvPr>
        </p:nvGraphicFramePr>
        <p:xfrm>
          <a:off x="1538138" y="1806677"/>
          <a:ext cx="6067724" cy="284772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73710">
                  <a:extLst>
                    <a:ext uri="{9D8B030D-6E8A-4147-A177-3AD203B41FA5}">
                      <a16:colId xmlns:a16="http://schemas.microsoft.com/office/drawing/2014/main" val="2816807062"/>
                    </a:ext>
                  </a:extLst>
                </a:gridCol>
                <a:gridCol w="1125328">
                  <a:extLst>
                    <a:ext uri="{9D8B030D-6E8A-4147-A177-3AD203B41FA5}">
                      <a16:colId xmlns:a16="http://schemas.microsoft.com/office/drawing/2014/main" val="2822973872"/>
                    </a:ext>
                  </a:extLst>
                </a:gridCol>
                <a:gridCol w="1394812">
                  <a:extLst>
                    <a:ext uri="{9D8B030D-6E8A-4147-A177-3AD203B41FA5}">
                      <a16:colId xmlns:a16="http://schemas.microsoft.com/office/drawing/2014/main" val="2130450590"/>
                    </a:ext>
                  </a:extLst>
                </a:gridCol>
                <a:gridCol w="1125328">
                  <a:extLst>
                    <a:ext uri="{9D8B030D-6E8A-4147-A177-3AD203B41FA5}">
                      <a16:colId xmlns:a16="http://schemas.microsoft.com/office/drawing/2014/main" val="2631693248"/>
                    </a:ext>
                  </a:extLst>
                </a:gridCol>
                <a:gridCol w="1125328">
                  <a:extLst>
                    <a:ext uri="{9D8B030D-6E8A-4147-A177-3AD203B41FA5}">
                      <a16:colId xmlns:a16="http://schemas.microsoft.com/office/drawing/2014/main" val="4044281738"/>
                    </a:ext>
                  </a:extLst>
                </a:gridCol>
                <a:gridCol w="823218">
                  <a:extLst>
                    <a:ext uri="{9D8B030D-6E8A-4147-A177-3AD203B41FA5}">
                      <a16:colId xmlns:a16="http://schemas.microsoft.com/office/drawing/2014/main" val="1769173097"/>
                    </a:ext>
                  </a:extLst>
                </a:gridCol>
              </a:tblGrid>
              <a:tr h="196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+mn-ea"/>
                          <a:cs typeface="+mn-cs"/>
                        </a:rPr>
                        <a:t>CID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Province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Favorite Color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Height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Shoe Size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Default</a:t>
                      </a:r>
                    </a:p>
                  </a:txBody>
                  <a:tcPr marL="68580" marR="68580" marT="9525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72636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Red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152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6.0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9525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55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Purple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185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12.0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9525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007112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Purple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168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10.0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9525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490476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Blue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143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8.0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9525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489132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White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8.0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9525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332088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Green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166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8.5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9525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708565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Green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167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8.0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9525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854317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Gold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172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11.5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9525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345992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Yellow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180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12.5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9525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854466"/>
                  </a:ext>
                </a:extLst>
              </a:tr>
              <a:tr h="196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9525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Red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177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11.0</a:t>
                      </a: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9525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784283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728011" y="4935152"/>
            <a:ext cx="1620254" cy="344982"/>
          </a:xfrm>
          <a:prstGeom prst="wedgeRoundRectCallout">
            <a:avLst>
              <a:gd name="adj1" fmla="val 41624"/>
              <a:gd name="adj2" fmla="val -125625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Low Variance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2665794" y="4865483"/>
            <a:ext cx="1750938" cy="484319"/>
          </a:xfrm>
          <a:prstGeom prst="wedgeRoundRectCallout">
            <a:avLst>
              <a:gd name="adj1" fmla="val 2199"/>
              <a:gd name="adj2" fmla="val -117927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Low Correlation with Target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4890138" y="5010693"/>
            <a:ext cx="1620254" cy="484319"/>
          </a:xfrm>
          <a:prstGeom prst="wedgeRoundRectCallout">
            <a:avLst>
              <a:gd name="adj1" fmla="val -786"/>
              <a:gd name="adj2" fmla="val -7881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Highly Correlated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5601106" y="3830981"/>
            <a:ext cx="198317" cy="1932008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9250" y="5640221"/>
            <a:ext cx="8445500" cy="1034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Sklearn</a:t>
            </a:r>
            <a:r>
              <a:rPr lang="en-US" dirty="0"/>
              <a:t>: </a:t>
            </a:r>
            <a:r>
              <a:rPr lang="en-US" dirty="0" err="1"/>
              <a:t>VarianceThreshold</a:t>
            </a:r>
            <a:r>
              <a:rPr lang="en-US" dirty="0"/>
              <a:t>()</a:t>
            </a:r>
          </a:p>
          <a:p>
            <a:r>
              <a:rPr lang="en-US" dirty="0" err="1"/>
              <a:t>Sklearn</a:t>
            </a:r>
            <a:r>
              <a:rPr lang="en-US" dirty="0"/>
              <a:t>: </a:t>
            </a:r>
            <a:r>
              <a:rPr lang="en-US" dirty="0" err="1"/>
              <a:t>SelectKBest</a:t>
            </a:r>
            <a:r>
              <a:rPr lang="en-US" dirty="0"/>
              <a:t>()</a:t>
            </a:r>
          </a:p>
          <a:p>
            <a:r>
              <a:rPr lang="en-US" dirty="0"/>
              <a:t>Pandas: </a:t>
            </a:r>
            <a:r>
              <a:rPr lang="en-US" dirty="0" err="1"/>
              <a:t>corr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9425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772002"/>
            <a:ext cx="8445500" cy="20928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Find the best subset of features by training and evaluating models on many subsets of features</a:t>
            </a:r>
          </a:p>
          <a:p>
            <a:r>
              <a:rPr lang="en-US" dirty="0"/>
              <a:t>Build model with all features; assess performance</a:t>
            </a:r>
          </a:p>
          <a:p>
            <a:r>
              <a:rPr lang="en-US" dirty="0"/>
              <a:t>Remove the least-important feature, re-build and re-assess</a:t>
            </a:r>
          </a:p>
          <a:p>
            <a:r>
              <a:rPr lang="en-US" dirty="0"/>
              <a:t>Repeat</a:t>
            </a:r>
          </a:p>
          <a:p>
            <a:r>
              <a:rPr lang="en-US" dirty="0"/>
              <a:t>Choose best subset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Methods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96" y="2864870"/>
            <a:ext cx="6389008" cy="399313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268387" y="2171788"/>
            <a:ext cx="1620254" cy="344982"/>
          </a:xfrm>
          <a:prstGeom prst="wedgeRoundRectCallout">
            <a:avLst>
              <a:gd name="adj1" fmla="val -49496"/>
              <a:gd name="adj2" fmla="val 164281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Sklearn</a:t>
            </a:r>
            <a:r>
              <a:rPr lang="en-US" sz="1600" dirty="0">
                <a:solidFill>
                  <a:schemeClr val="bg1"/>
                </a:solidFill>
              </a:rPr>
              <a:t>: RFE</a:t>
            </a:r>
          </a:p>
        </p:txBody>
      </p:sp>
    </p:spTree>
    <p:extLst>
      <p:ext uri="{BB962C8B-B14F-4D97-AF65-F5344CB8AC3E}">
        <p14:creationId xmlns:p14="http://schemas.microsoft.com/office/powerpoint/2010/main" val="175879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66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6" y="4338680"/>
            <a:ext cx="8783567" cy="115844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7" y="1065134"/>
            <a:ext cx="8834123" cy="1170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31" y="2683293"/>
            <a:ext cx="8834938" cy="1176932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187089" y="452349"/>
            <a:ext cx="2373788" cy="321044"/>
          </a:xfrm>
          <a:prstGeom prst="wedgeRoundRectCallout">
            <a:avLst>
              <a:gd name="adj1" fmla="val -53821"/>
              <a:gd name="adj2" fmla="val 154716"/>
              <a:gd name="adj3" fmla="val 16667"/>
            </a:avLst>
          </a:prstGeom>
          <a:solidFill>
            <a:srgbClr val="F04E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Hyperparameters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3050791" y="2193067"/>
            <a:ext cx="2373788" cy="321044"/>
          </a:xfrm>
          <a:prstGeom prst="wedgeRoundRectCallout">
            <a:avLst>
              <a:gd name="adj1" fmla="val -80751"/>
              <a:gd name="adj2" fmla="val -89776"/>
              <a:gd name="adj3" fmla="val 16667"/>
            </a:avLst>
          </a:prstGeom>
          <a:solidFill>
            <a:srgbClr val="097E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Good, but can we do better?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860024" y="3910738"/>
            <a:ext cx="2373788" cy="321044"/>
          </a:xfrm>
          <a:prstGeom prst="wedgeRoundRectCallout">
            <a:avLst>
              <a:gd name="adj1" fmla="val -80751"/>
              <a:gd name="adj2" fmla="val -89776"/>
              <a:gd name="adj3" fmla="val 16667"/>
            </a:avLst>
          </a:prstGeom>
          <a:solidFill>
            <a:srgbClr val="097E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Cool! But can we do better?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2707845" y="5497127"/>
            <a:ext cx="1529840" cy="321044"/>
          </a:xfrm>
          <a:prstGeom prst="wedgeRoundRectCallout">
            <a:avLst>
              <a:gd name="adj1" fmla="val -80751"/>
              <a:gd name="adj2" fmla="val -89776"/>
              <a:gd name="adj3" fmla="val 16667"/>
            </a:avLst>
          </a:prstGeom>
          <a:solidFill>
            <a:srgbClr val="097E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Nice!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142116" y="6053878"/>
            <a:ext cx="8445500" cy="707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Can keep going forever! Can we automate this?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1473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205692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b="1" i="1" dirty="0"/>
              <a:t>Hyperparameter tuning</a:t>
            </a:r>
            <a:r>
              <a:rPr lang="en-US" dirty="0"/>
              <a:t>: choosing the best values for hyperparameters</a:t>
            </a:r>
          </a:p>
          <a:p>
            <a:r>
              <a:rPr lang="en-US" b="1" i="1" dirty="0">
                <a:cs typeface="Calibri"/>
              </a:rPr>
              <a:t>Hyperparameters </a:t>
            </a:r>
            <a:r>
              <a:rPr lang="en-US" dirty="0">
                <a:cs typeface="Calibri"/>
              </a:rPr>
              <a:t>are algorithm's "settings" that are set by the human/data scientist before training begins</a:t>
            </a:r>
          </a:p>
          <a:p>
            <a:pPr lvl="1"/>
            <a:r>
              <a:rPr lang="en-US" dirty="0">
                <a:cs typeface="Calibri"/>
              </a:rPr>
              <a:t>Not to be confused with regular parameters that are learned!</a:t>
            </a:r>
          </a:p>
          <a:p>
            <a:r>
              <a:rPr lang="en-US" dirty="0">
                <a:cs typeface="Calibri"/>
              </a:rPr>
              <a:t>Methods:</a:t>
            </a:r>
          </a:p>
          <a:p>
            <a:pPr lvl="1"/>
            <a:r>
              <a:rPr lang="en-US" dirty="0">
                <a:cs typeface="Calibri"/>
              </a:rPr>
              <a:t>Grid Search, Random Search, etc.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Tuning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036124"/>
              </p:ext>
            </p:extLst>
          </p:nvPr>
        </p:nvGraphicFramePr>
        <p:xfrm>
          <a:off x="244053" y="2998208"/>
          <a:ext cx="8445501" cy="3613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245">
                  <a:extLst>
                    <a:ext uri="{9D8B030D-6E8A-4147-A177-3AD203B41FA5}">
                      <a16:colId xmlns:a16="http://schemas.microsoft.com/office/drawing/2014/main" val="2609671348"/>
                    </a:ext>
                  </a:extLst>
                </a:gridCol>
                <a:gridCol w="3317734">
                  <a:extLst>
                    <a:ext uri="{9D8B030D-6E8A-4147-A177-3AD203B41FA5}">
                      <a16:colId xmlns:a16="http://schemas.microsoft.com/office/drawing/2014/main" val="17293812"/>
                    </a:ext>
                  </a:extLst>
                </a:gridCol>
                <a:gridCol w="3235522">
                  <a:extLst>
                    <a:ext uri="{9D8B030D-6E8A-4147-A177-3AD203B41FA5}">
                      <a16:colId xmlns:a16="http://schemas.microsoft.com/office/drawing/2014/main" val="2999151864"/>
                    </a:ext>
                  </a:extLst>
                </a:gridCol>
              </a:tblGrid>
              <a:tr h="331434">
                <a:tc>
                  <a:txBody>
                    <a:bodyPr/>
                    <a:lstStyle/>
                    <a:p>
                      <a:r>
                        <a:rPr lang="en-US" sz="14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Learned Model Parameters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571727"/>
                  </a:ext>
                </a:extLst>
              </a:tr>
              <a:tr h="79387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Decision Tree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criterion, splitter, </a:t>
                      </a:r>
                      <a:r>
                        <a:rPr lang="en-US" sz="1400" dirty="0" err="1"/>
                        <a:t>max_depth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min_samples_split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min_sampels_leaf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min_weight_fraction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max_features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class_weight</a:t>
                      </a:r>
                      <a:r>
                        <a:rPr lang="en-US" sz="1400" baseline="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993402"/>
                  </a:ext>
                </a:extLst>
              </a:tr>
              <a:tr h="5353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SVM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C, kernel,</a:t>
                      </a:r>
                      <a:r>
                        <a:rPr lang="en-US" sz="1400" baseline="0" dirty="0"/>
                        <a:t> degree, gamma, coef0, shrinking, </a:t>
                      </a:r>
                      <a:r>
                        <a:rPr lang="en-US" sz="1400" baseline="0" dirty="0" err="1"/>
                        <a:t>tol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class_weight</a:t>
                      </a:r>
                      <a:r>
                        <a:rPr lang="en-US" sz="1400" baseline="0" dirty="0"/>
                        <a:t>, 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59945"/>
                  </a:ext>
                </a:extLst>
              </a:tr>
              <a:tr h="53534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Logistic Regression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C, penalty, </a:t>
                      </a:r>
                      <a:r>
                        <a:rPr lang="en-US" sz="1400" dirty="0" err="1"/>
                        <a:t>tol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fit_intercept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class_weight</a:t>
                      </a:r>
                      <a:r>
                        <a:rPr lang="en-US" sz="1400" dirty="0"/>
                        <a:t>, 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772940"/>
                  </a:ext>
                </a:extLst>
              </a:tr>
              <a:tr h="6146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hidden_layer_sizes</a:t>
                      </a:r>
                      <a:r>
                        <a:rPr lang="en-US" sz="1400" dirty="0"/>
                        <a:t>, </a:t>
                      </a:r>
                      <a:r>
                        <a:rPr lang="en-US" sz="1400" dirty="0" err="1"/>
                        <a:t>activation_function</a:t>
                      </a:r>
                      <a:r>
                        <a:rPr lang="en-US" sz="1400" dirty="0"/>
                        <a:t>, alpha, </a:t>
                      </a:r>
                      <a:r>
                        <a:rPr lang="en-US" sz="1400" dirty="0" err="1"/>
                        <a:t>batch_size</a:t>
                      </a:r>
                      <a:r>
                        <a:rPr lang="en-US" sz="1400" dirty="0"/>
                        <a:t>,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 baseline="0" dirty="0" err="1"/>
                        <a:t>learning_rate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max_iter</a:t>
                      </a:r>
                      <a:r>
                        <a:rPr lang="en-US" sz="1400" baseline="0" dirty="0"/>
                        <a:t>, </a:t>
                      </a:r>
                      <a:r>
                        <a:rPr lang="en-US" sz="1400" baseline="0" dirty="0" err="1"/>
                        <a:t>tol</a:t>
                      </a:r>
                      <a:r>
                        <a:rPr lang="en-US" sz="1400" baseline="0" dirty="0"/>
                        <a:t>, 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51625"/>
                  </a:ext>
                </a:extLst>
              </a:tr>
              <a:tr h="535343">
                <a:tc>
                  <a:txBody>
                    <a:bodyPr/>
                    <a:lstStyle/>
                    <a:p>
                      <a:r>
                        <a:rPr lang="en-US" sz="14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934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21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5400197"/>
          </a:xfrm>
        </p:spPr>
        <p:txBody>
          <a:bodyPr>
            <a:normAutofit/>
          </a:bodyPr>
          <a:lstStyle/>
          <a:p>
            <a:r>
              <a:rPr lang="en-US" dirty="0"/>
              <a:t>Data scientist defines sets of values for each hyperparameter</a:t>
            </a:r>
          </a:p>
          <a:p>
            <a:pPr lvl="1"/>
            <a:r>
              <a:rPr lang="en-US" dirty="0"/>
              <a:t>Criterion: </a:t>
            </a:r>
            <a:r>
              <a:rPr lang="en-US" dirty="0" err="1">
                <a:solidFill>
                  <a:schemeClr val="accent2"/>
                </a:solidFill>
              </a:rPr>
              <a:t>gini</a:t>
            </a:r>
            <a:r>
              <a:rPr lang="en-US" dirty="0">
                <a:solidFill>
                  <a:schemeClr val="accent2"/>
                </a:solidFill>
              </a:rPr>
              <a:t>, entropy</a:t>
            </a:r>
          </a:p>
          <a:p>
            <a:pPr lvl="1"/>
            <a:r>
              <a:rPr lang="en-US" dirty="0" err="1"/>
              <a:t>Max_depth</a:t>
            </a:r>
            <a:r>
              <a:rPr lang="en-US" dirty="0"/>
              <a:t>: </a:t>
            </a:r>
            <a:r>
              <a:rPr lang="en-US" dirty="0">
                <a:solidFill>
                  <a:schemeClr val="accent2"/>
                </a:solidFill>
              </a:rPr>
              <a:t>5, 10, 15, 20, 25, 30, 35</a:t>
            </a:r>
          </a:p>
          <a:p>
            <a:pPr lvl="1"/>
            <a:r>
              <a:rPr lang="en-US" dirty="0" err="1"/>
              <a:t>Min_samples_leaf</a:t>
            </a:r>
            <a:r>
              <a:rPr lang="en-US" dirty="0"/>
              <a:t>: </a:t>
            </a:r>
            <a:r>
              <a:rPr lang="en-US" dirty="0">
                <a:solidFill>
                  <a:schemeClr val="accent2"/>
                </a:solidFill>
              </a:rPr>
              <a:t>1, 10, 25, 50, 100</a:t>
            </a:r>
          </a:p>
          <a:p>
            <a:r>
              <a:rPr lang="en-US" dirty="0"/>
              <a:t>Grid Search builds model for </a:t>
            </a:r>
            <a:r>
              <a:rPr lang="en-US" b="1" dirty="0"/>
              <a:t>every</a:t>
            </a:r>
            <a:r>
              <a:rPr lang="en-US" dirty="0"/>
              <a:t> combo of hyperparameter values</a:t>
            </a:r>
          </a:p>
          <a:p>
            <a:pPr lvl="1"/>
            <a:r>
              <a:rPr lang="en-US" dirty="0"/>
              <a:t>How many total combos above?</a:t>
            </a:r>
          </a:p>
          <a:p>
            <a:r>
              <a:rPr lang="en-US" dirty="0"/>
              <a:t>Chooses the combination that has best performance metric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</a:t>
            </a:r>
          </a:p>
        </p:txBody>
      </p:sp>
    </p:spTree>
    <p:extLst>
      <p:ext uri="{BB962C8B-B14F-4D97-AF65-F5344CB8AC3E}">
        <p14:creationId xmlns:p14="http://schemas.microsoft.com/office/powerpoint/2010/main" val="319475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197345-C192-4FFE-B6C8-664EEF9A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9" y="817849"/>
            <a:ext cx="6570406" cy="3057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94B5D3-0875-4768-A3D0-E748D14A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49" y="3910248"/>
            <a:ext cx="5295569" cy="216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1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947F0D-9226-482E-8C95-0A3F509B6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0E67C-B8EB-4E5C-B98D-D7BE825E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49" y="1256306"/>
            <a:ext cx="8032252" cy="36776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E300CC-CBA8-452A-B077-4035D86B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849496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86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Why is Bob sad?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098316"/>
              </p:ext>
            </p:extLst>
          </p:nvPr>
        </p:nvGraphicFramePr>
        <p:xfrm>
          <a:off x="723900" y="2110033"/>
          <a:ext cx="2085657" cy="30475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65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Date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Sad?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"2019-07-29"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"2019-08-05"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"2019-08-12"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"2019-07-28"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"2019-08-03"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"2019-08-10"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9014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08374" y="5422322"/>
            <a:ext cx="131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feature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8650" y="5444608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Engineered feature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434505"/>
              </p:ext>
            </p:extLst>
          </p:nvPr>
        </p:nvGraphicFramePr>
        <p:xfrm>
          <a:off x="4838701" y="2110033"/>
          <a:ext cx="3491692" cy="30475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46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579">
                  <a:extLst>
                    <a:ext uri="{9D8B030D-6E8A-4147-A177-3AD203B41FA5}">
                      <a16:colId xmlns:a16="http://schemas.microsoft.com/office/drawing/2014/main" val="1926833271"/>
                    </a:ext>
                  </a:extLst>
                </a:gridCol>
                <a:gridCol w="689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65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Date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Day of Week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Sad?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"2019-07-29"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Monday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"2019-08-05"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Wednesday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"2019-08-12"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Monday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"2019-07-28"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Sunday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"2019-08-03"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Saturday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"2019-08-10"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Saturday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40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…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/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828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165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81429"/>
            <a:ext cx="8445500" cy="5411083"/>
          </a:xfrm>
        </p:spPr>
        <p:txBody>
          <a:bodyPr>
            <a:normAutofit/>
          </a:bodyPr>
          <a:lstStyle/>
          <a:p>
            <a:r>
              <a:rPr lang="en-US" dirty="0"/>
              <a:t>Data scientist defines </a:t>
            </a:r>
            <a:r>
              <a:rPr lang="en-US" i="1" dirty="0"/>
              <a:t>ranges</a:t>
            </a:r>
            <a:r>
              <a:rPr lang="en-US" dirty="0"/>
              <a:t> of values for each hyperparameter</a:t>
            </a:r>
          </a:p>
          <a:p>
            <a:pPr lvl="1"/>
            <a:r>
              <a:rPr lang="en-US" dirty="0"/>
              <a:t>Criterion: </a:t>
            </a:r>
            <a:r>
              <a:rPr lang="en-US" dirty="0">
                <a:solidFill>
                  <a:schemeClr val="accent2"/>
                </a:solidFill>
              </a:rPr>
              <a:t>[</a:t>
            </a:r>
            <a:r>
              <a:rPr lang="en-US" dirty="0" err="1">
                <a:solidFill>
                  <a:schemeClr val="accent2"/>
                </a:solidFill>
              </a:rPr>
              <a:t>gini</a:t>
            </a:r>
            <a:r>
              <a:rPr lang="en-US" dirty="0">
                <a:solidFill>
                  <a:schemeClr val="accent2"/>
                </a:solidFill>
              </a:rPr>
              <a:t>, entropy]</a:t>
            </a:r>
          </a:p>
          <a:p>
            <a:pPr lvl="1"/>
            <a:r>
              <a:rPr lang="en-US" dirty="0" err="1"/>
              <a:t>Max_depth</a:t>
            </a:r>
            <a:r>
              <a:rPr lang="en-US" dirty="0"/>
              <a:t>: </a:t>
            </a:r>
            <a:r>
              <a:rPr lang="en-US" dirty="0">
                <a:solidFill>
                  <a:schemeClr val="accent2"/>
                </a:solidFill>
              </a:rPr>
              <a:t>[5 – 35]</a:t>
            </a:r>
          </a:p>
          <a:p>
            <a:pPr lvl="1"/>
            <a:r>
              <a:rPr lang="en-US" dirty="0" err="1"/>
              <a:t>Min_samples_leaf</a:t>
            </a:r>
            <a:r>
              <a:rPr lang="en-US" dirty="0"/>
              <a:t>: </a:t>
            </a:r>
            <a:r>
              <a:rPr lang="en-US" dirty="0">
                <a:solidFill>
                  <a:schemeClr val="accent2"/>
                </a:solidFill>
              </a:rPr>
              <a:t>[1 – 100]</a:t>
            </a:r>
          </a:p>
          <a:p>
            <a:r>
              <a:rPr lang="en-US" dirty="0"/>
              <a:t>Random Search randomly chooses value in the defined range for each hyperparameter</a:t>
            </a:r>
          </a:p>
          <a:p>
            <a:r>
              <a:rPr lang="en-US" dirty="0"/>
              <a:t>Does this n (number of iterations) times</a:t>
            </a:r>
          </a:p>
          <a:p>
            <a:r>
              <a:rPr lang="en-US" dirty="0"/>
              <a:t>Chooses combination that has best performance metric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Search</a:t>
            </a:r>
          </a:p>
        </p:txBody>
      </p:sp>
    </p:spTree>
    <p:extLst>
      <p:ext uri="{BB962C8B-B14F-4D97-AF65-F5344CB8AC3E}">
        <p14:creationId xmlns:p14="http://schemas.microsoft.com/office/powerpoint/2010/main" val="165235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D495A-D53E-4E21-A8BB-14B1E9B07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" y="855980"/>
            <a:ext cx="7876163" cy="3424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B2492-F22D-4AD0-A20D-6263484AA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4" y="4280900"/>
            <a:ext cx="7500665" cy="244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57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D769C9-FEB7-4713-A6E4-885BD775C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95F1D2-39B4-4E33-824F-9C2E30B2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A6704-A9C4-42B7-B65F-25778962C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1" y="1208597"/>
            <a:ext cx="8607939" cy="36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1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5" y="1429234"/>
            <a:ext cx="2340887" cy="49158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Search Algorithms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71" y="1097294"/>
            <a:ext cx="964513" cy="1155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52" y="1022478"/>
            <a:ext cx="1077842" cy="1305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99" y="1167958"/>
            <a:ext cx="2026905" cy="1014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45" y="2917766"/>
            <a:ext cx="3616036" cy="28928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12" y="2917766"/>
            <a:ext cx="3616036" cy="2892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7B74C1-F91C-325D-B4E6-6201012F36A0}"/>
              </a:ext>
            </a:extLst>
          </p:cNvPr>
          <p:cNvSpPr txBox="1"/>
          <p:nvPr/>
        </p:nvSpPr>
        <p:spPr>
          <a:xfrm>
            <a:off x="755374" y="6072809"/>
            <a:ext cx="2902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Optuna example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8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Tutorial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2" y="1572761"/>
            <a:ext cx="6931003" cy="37540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02717" y="5538793"/>
            <a:ext cx="5138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Roboto"/>
                <a:hlinkClick r:id="rId4"/>
              </a:rPr>
              <a:t>https://stream.queensu.ca/Watch/Gq8j6HKn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76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Imbalance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2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950471"/>
          </a:xfrm>
        </p:spPr>
        <p:txBody>
          <a:bodyPr/>
          <a:lstStyle/>
          <a:p>
            <a:pPr fontAlgn="base"/>
            <a:r>
              <a:rPr lang="en-US" b="1" i="1" dirty="0"/>
              <a:t>Imbalanced data</a:t>
            </a:r>
            <a:r>
              <a:rPr lang="en-US" dirty="0"/>
              <a:t>: data sets in which there is a disproportionate ratio of instances in one target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Imbalanced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89814"/>
              </p:ext>
            </p:extLst>
          </p:nvPr>
        </p:nvGraphicFramePr>
        <p:xfrm>
          <a:off x="2317752" y="1616149"/>
          <a:ext cx="1443012" cy="286334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3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Disease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40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40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Content Placeholder 1"/>
          <p:cNvSpPr txBox="1">
            <a:spLocks/>
          </p:cNvSpPr>
          <p:nvPr/>
        </p:nvSpPr>
        <p:spPr>
          <a:xfrm>
            <a:off x="349250" y="4710222"/>
            <a:ext cx="8445500" cy="1967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More common than you think! Examples:</a:t>
            </a:r>
          </a:p>
          <a:p>
            <a:pPr lvl="1" fontAlgn="base"/>
            <a:r>
              <a:rPr lang="en-US" dirty="0"/>
              <a:t>Disease screening</a:t>
            </a:r>
          </a:p>
          <a:p>
            <a:pPr lvl="1" fontAlgn="base"/>
            <a:r>
              <a:rPr lang="en-US" dirty="0"/>
              <a:t>Fraud detection</a:t>
            </a:r>
          </a:p>
          <a:p>
            <a:pPr lvl="1" fontAlgn="base"/>
            <a:r>
              <a:rPr lang="en-US" dirty="0"/>
              <a:t>Customer churn</a:t>
            </a:r>
          </a:p>
          <a:p>
            <a:pPr lvl="1" fontAlgn="base"/>
            <a:r>
              <a:rPr lang="en-US" dirty="0"/>
              <a:t>Advertising click-throughs</a:t>
            </a:r>
          </a:p>
          <a:p>
            <a:pPr marL="457200" lvl="1" indent="0" fontAlgn="base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66679" y="2505670"/>
            <a:ext cx="3422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case:</a:t>
            </a:r>
          </a:p>
          <a:p>
            <a:r>
              <a:rPr lang="en-US" dirty="0"/>
              <a:t>"No" = </a:t>
            </a:r>
            <a:r>
              <a:rPr lang="en-US" b="1" i="1" dirty="0"/>
              <a:t>majority class</a:t>
            </a:r>
            <a:r>
              <a:rPr lang="en-US" dirty="0"/>
              <a:t> (9 instances)</a:t>
            </a:r>
          </a:p>
          <a:p>
            <a:r>
              <a:rPr lang="en-US" dirty="0"/>
              <a:t>"Yes" = </a:t>
            </a:r>
            <a:r>
              <a:rPr lang="en-US" b="1" i="1" dirty="0"/>
              <a:t>minority class</a:t>
            </a:r>
            <a:r>
              <a:rPr lang="en-US" i="1" dirty="0"/>
              <a:t> </a:t>
            </a:r>
            <a:r>
              <a:rPr lang="en-US" dirty="0"/>
              <a:t>(1 instances)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13049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330123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Class weighting</a:t>
            </a:r>
          </a:p>
          <a:p>
            <a:r>
              <a:rPr lang="en-US" dirty="0"/>
              <a:t>Resample the data</a:t>
            </a:r>
          </a:p>
          <a:p>
            <a:pPr lvl="1"/>
            <a:r>
              <a:rPr lang="en-US" dirty="0"/>
              <a:t>Over sample the minority class</a:t>
            </a:r>
          </a:p>
          <a:p>
            <a:pPr lvl="1"/>
            <a:r>
              <a:rPr lang="en-US" dirty="0"/>
              <a:t>Generate synthetic data (SMOTE, ADYSYN)</a:t>
            </a:r>
          </a:p>
          <a:p>
            <a:pPr lvl="1"/>
            <a:r>
              <a:rPr lang="en-US" dirty="0"/>
              <a:t>Under sample the majority class</a:t>
            </a:r>
          </a:p>
          <a:p>
            <a:pPr lvl="1"/>
            <a:r>
              <a:rPr lang="en-US" dirty="0"/>
              <a:t>Packages:</a:t>
            </a:r>
          </a:p>
          <a:p>
            <a:pPr lvl="2"/>
            <a:r>
              <a:rPr lang="en-US" dirty="0"/>
              <a:t>Python: imbalanced-learn</a:t>
            </a:r>
          </a:p>
          <a:p>
            <a:pPr lvl="2"/>
            <a:r>
              <a:rPr lang="en-US" dirty="0"/>
              <a:t>R: caret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260516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5962" y="828648"/>
            <a:ext cx="8445500" cy="2500962"/>
          </a:xfrm>
        </p:spPr>
        <p:txBody>
          <a:bodyPr>
            <a:normAutofit fontScale="92500"/>
          </a:bodyPr>
          <a:lstStyle/>
          <a:p>
            <a:r>
              <a:rPr lang="en-US" dirty="0"/>
              <a:t>Tells algorithm to increase the cost of misclassifying the minority class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clf</a:t>
            </a:r>
            <a:r>
              <a:rPr lang="en-US" dirty="0"/>
              <a:t> = </a:t>
            </a:r>
            <a:r>
              <a:rPr lang="en-US" dirty="0" err="1"/>
              <a:t>DecisionTreeClassifier</a:t>
            </a:r>
            <a:r>
              <a:rPr lang="en-US" dirty="0"/>
              <a:t>(</a:t>
            </a:r>
            <a:r>
              <a:rPr lang="en-US" dirty="0" err="1"/>
              <a:t>class_weight</a:t>
            </a:r>
            <a:r>
              <a:rPr lang="en-US" dirty="0"/>
              <a:t> = "balanced")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Algorithm will adjust loss function appropriately</a:t>
            </a:r>
          </a:p>
          <a:p>
            <a:r>
              <a:rPr lang="en-US" dirty="0"/>
              <a:t>Simple and effective!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Weighting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7C39E7-8341-4762-A436-BE539674D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435" y="3532216"/>
            <a:ext cx="4134261" cy="3281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B53678-7DEF-495B-8253-C3A04D08C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4" y="3576840"/>
            <a:ext cx="4134262" cy="32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1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900933"/>
          </a:xfrm>
        </p:spPr>
        <p:txBody>
          <a:bodyPr>
            <a:normAutofit/>
          </a:bodyPr>
          <a:lstStyle/>
          <a:p>
            <a:r>
              <a:rPr lang="en-US" dirty="0"/>
              <a:t>Randomly duplicate instances from minority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Sample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160821"/>
              </p:ext>
            </p:extLst>
          </p:nvPr>
        </p:nvGraphicFramePr>
        <p:xfrm>
          <a:off x="1492522" y="2009312"/>
          <a:ext cx="1526451" cy="15434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89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39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Target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639">
                <a:tc>
                  <a:txBody>
                    <a:bodyPr/>
                    <a:lstStyle/>
                    <a:p>
                      <a:r>
                        <a:rPr lang="en-US" sz="160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93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161999"/>
              </p:ext>
            </p:extLst>
          </p:nvPr>
        </p:nvGraphicFramePr>
        <p:xfrm>
          <a:off x="5123006" y="2009312"/>
          <a:ext cx="1526451" cy="233540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89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3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Target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60"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260">
                <a:tc>
                  <a:txBody>
                    <a:bodyPr/>
                    <a:lstStyle/>
                    <a:p>
                      <a:r>
                        <a:rPr lang="en-US" sz="160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3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3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3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3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33448"/>
                  </a:ext>
                </a:extLst>
              </a:tr>
              <a:tr h="2153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888277"/>
                  </a:ext>
                </a:extLst>
              </a:tr>
              <a:tr h="2153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323864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592524" y="2505639"/>
            <a:ext cx="956930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89951" y="3805854"/>
            <a:ext cx="1131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 "No"</a:t>
            </a:r>
          </a:p>
          <a:p>
            <a:r>
              <a:rPr lang="en-US" dirty="0"/>
              <a:t>20% "Yes"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20435" y="4452185"/>
            <a:ext cx="1131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"No"</a:t>
            </a:r>
          </a:p>
          <a:p>
            <a:r>
              <a:rPr lang="en-US" dirty="0"/>
              <a:t>50% "Yes"</a:t>
            </a:r>
          </a:p>
        </p:txBody>
      </p:sp>
    </p:spTree>
    <p:extLst>
      <p:ext uri="{BB962C8B-B14F-4D97-AF65-F5344CB8AC3E}">
        <p14:creationId xmlns:p14="http://schemas.microsoft.com/office/powerpoint/2010/main" val="1912080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1896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i="1" dirty="0"/>
              <a:t>Feature engineering</a:t>
            </a:r>
            <a:r>
              <a:rPr lang="en-US" dirty="0"/>
              <a:t>: creating new features to allow machine learning algorithms to work better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Uses </a:t>
            </a:r>
            <a:r>
              <a:rPr lang="en-US" b="1" i="1" dirty="0"/>
              <a:t>human creativity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is a Big Deal</a:t>
            </a:r>
          </a:p>
        </p:txBody>
      </p:sp>
      <p:sp>
        <p:nvSpPr>
          <p:cNvPr id="7" name="Rectangle 6"/>
          <p:cNvSpPr/>
          <p:nvPr/>
        </p:nvSpPr>
        <p:spPr>
          <a:xfrm>
            <a:off x="781045" y="3418830"/>
            <a:ext cx="7550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cs typeface="Calibri"/>
              </a:rPr>
              <a:t>"</a:t>
            </a:r>
            <a:r>
              <a:rPr lang="en-CA" sz="2400" i="1" dirty="0">
                <a:cs typeface="Calibri"/>
              </a:rPr>
              <a:t>Applied machine learning is basically feature engineering." </a:t>
            </a:r>
            <a:br>
              <a:rPr lang="en-CA" sz="2400" i="1" dirty="0">
                <a:cs typeface="Calibri"/>
              </a:rPr>
            </a:br>
            <a:r>
              <a:rPr lang="en-CA" sz="2400" i="1" dirty="0">
                <a:cs typeface="Calibri"/>
              </a:rPr>
              <a:t>         - Andrew Ng</a:t>
            </a:r>
          </a:p>
        </p:txBody>
      </p:sp>
    </p:spTree>
    <p:extLst>
      <p:ext uri="{BB962C8B-B14F-4D97-AF65-F5344CB8AC3E}">
        <p14:creationId xmlns:p14="http://schemas.microsoft.com/office/powerpoint/2010/main" val="4239774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1379014"/>
          </a:xfrm>
        </p:spPr>
        <p:txBody>
          <a:bodyPr>
            <a:normAutofit/>
          </a:bodyPr>
          <a:lstStyle/>
          <a:p>
            <a:r>
              <a:rPr lang="en-US" dirty="0"/>
              <a:t>Similar to over sampling, but instead generates artificial data that is “close” to an instance in the minority class</a:t>
            </a:r>
          </a:p>
          <a:p>
            <a:r>
              <a:rPr lang="en-US" dirty="0"/>
              <a:t>Common methods: SMOTE, ROSE, ADASYN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Synthetic Data</a:t>
            </a:r>
          </a:p>
        </p:txBody>
      </p:sp>
      <p:pic>
        <p:nvPicPr>
          <p:cNvPr id="2050" name="Picture 2" descr="_images/sphx_glr_plot_illustration_generation_sample_00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53" y="2130152"/>
            <a:ext cx="4727848" cy="47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7048" y="3252322"/>
            <a:ext cx="2820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– interpolation</a:t>
            </a:r>
          </a:p>
          <a:p>
            <a:r>
              <a:rPr lang="en-US" dirty="0"/>
              <a:t>Categorical – majority level</a:t>
            </a:r>
          </a:p>
        </p:txBody>
      </p:sp>
    </p:spTree>
    <p:extLst>
      <p:ext uri="{BB962C8B-B14F-4D97-AF65-F5344CB8AC3E}">
        <p14:creationId xmlns:p14="http://schemas.microsoft.com/office/powerpoint/2010/main" val="110824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1503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Randomly remove instances from majority class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Sample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67602"/>
              </p:ext>
            </p:extLst>
          </p:nvPr>
        </p:nvGraphicFramePr>
        <p:xfrm>
          <a:off x="1710730" y="2354674"/>
          <a:ext cx="1526451" cy="180746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89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Target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406"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406">
                <a:tc>
                  <a:txBody>
                    <a:bodyPr/>
                    <a:lstStyle/>
                    <a:p>
                      <a:r>
                        <a:rPr lang="en-US" sz="160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9815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792895"/>
              </p:ext>
            </p:extLst>
          </p:nvPr>
        </p:nvGraphicFramePr>
        <p:xfrm>
          <a:off x="5341214" y="2354674"/>
          <a:ext cx="1526451" cy="129965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89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Target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406"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aseline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8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933448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810732" y="2851001"/>
            <a:ext cx="956930" cy="616689"/>
          </a:xfrm>
          <a:prstGeom prst="rightArrow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08159" y="4434106"/>
            <a:ext cx="1131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66% "No"</a:t>
            </a:r>
          </a:p>
          <a:p>
            <a:r>
              <a:rPr lang="en-US" dirty="0"/>
              <a:t>33% "Yes"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38643" y="3921268"/>
            <a:ext cx="1131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"No"</a:t>
            </a:r>
          </a:p>
          <a:p>
            <a:r>
              <a:rPr lang="en-US" dirty="0"/>
              <a:t>50% "Yes"</a:t>
            </a:r>
          </a:p>
        </p:txBody>
      </p:sp>
    </p:spTree>
    <p:extLst>
      <p:ext uri="{BB962C8B-B14F-4D97-AF65-F5344CB8AC3E}">
        <p14:creationId xmlns:p14="http://schemas.microsoft.com/office/powerpoint/2010/main" val="72927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 sampling </a:t>
            </a:r>
            <a:r>
              <a:rPr lang="en-US" i="1" dirty="0"/>
              <a:t>versus</a:t>
            </a:r>
            <a:r>
              <a:rPr lang="en-US" dirty="0"/>
              <a:t> under sampling: when to use which?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97849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Leakage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42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2"/>
            <a:ext cx="8445500" cy="4384459"/>
          </a:xfrm>
        </p:spPr>
        <p:txBody>
          <a:bodyPr>
            <a:normAutofit/>
          </a:bodyPr>
          <a:lstStyle/>
          <a:p>
            <a:r>
              <a:rPr lang="en-US" dirty="0"/>
              <a:t>When you cheat (by accident)</a:t>
            </a:r>
          </a:p>
          <a:p>
            <a:r>
              <a:rPr lang="en-US" dirty="0"/>
              <a:t>When training features </a:t>
            </a:r>
            <a:r>
              <a:rPr lang="en-US" b="1" dirty="0"/>
              <a:t>contain information they shouldn't</a:t>
            </a:r>
            <a:endParaRPr lang="en-US" dirty="0"/>
          </a:p>
          <a:p>
            <a:r>
              <a:rPr lang="en-US" dirty="0"/>
              <a:t>Leads to "good" performance in lab, but poor performance in production</a:t>
            </a:r>
          </a:p>
          <a:p>
            <a:r>
              <a:rPr lang="en-US" dirty="0"/>
              <a:t>Causes you to select the wrong model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Target leakage</a:t>
            </a:r>
          </a:p>
          <a:p>
            <a:pPr lvl="1"/>
            <a:r>
              <a:rPr lang="en-US" dirty="0"/>
              <a:t>Bad splitting</a:t>
            </a:r>
          </a:p>
          <a:p>
            <a:pPr lvl="1"/>
            <a:r>
              <a:rPr lang="en-US" dirty="0"/>
              <a:t>FE before splitting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Leakage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087" y="5485185"/>
            <a:ext cx="8353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97EB1"/>
                </a:solidFill>
              </a:rPr>
              <a:t>If your results seem too good to be true, then they probably are!</a:t>
            </a:r>
          </a:p>
        </p:txBody>
      </p:sp>
    </p:spTree>
    <p:extLst>
      <p:ext uri="{BB962C8B-B14F-4D97-AF65-F5344CB8AC3E}">
        <p14:creationId xmlns:p14="http://schemas.microsoft.com/office/powerpoint/2010/main" val="15467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1066525"/>
          </a:xfrm>
        </p:spPr>
        <p:txBody>
          <a:bodyPr>
            <a:normAutofit/>
          </a:bodyPr>
          <a:lstStyle/>
          <a:p>
            <a:r>
              <a:rPr lang="en-US" dirty="0"/>
              <a:t>Feature determines/interacts with the target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Leakage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5036702"/>
              </p:ext>
            </p:extLst>
          </p:nvPr>
        </p:nvGraphicFramePr>
        <p:xfrm>
          <a:off x="710586" y="2070620"/>
          <a:ext cx="3388995" cy="400971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6130">
                  <a:extLst>
                    <a:ext uri="{9D8B030D-6E8A-4147-A177-3AD203B41FA5}">
                      <a16:colId xmlns:a16="http://schemas.microsoft.com/office/drawing/2014/main" val="1429497746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471478664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731380454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2287656973"/>
                    </a:ext>
                  </a:extLst>
                </a:gridCol>
              </a:tblGrid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PID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Date of Death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…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Died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075282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10/02/2003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32916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94921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3/19/2019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1177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15882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03/03/2013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7222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61224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05843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230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01/02/1987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2572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784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0184963"/>
              </p:ext>
            </p:extLst>
          </p:nvPr>
        </p:nvGraphicFramePr>
        <p:xfrm>
          <a:off x="5029200" y="2070620"/>
          <a:ext cx="3388995" cy="400971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86130">
                  <a:extLst>
                    <a:ext uri="{9D8B030D-6E8A-4147-A177-3AD203B41FA5}">
                      <a16:colId xmlns:a16="http://schemas.microsoft.com/office/drawing/2014/main" val="1429497746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1471478664"/>
                    </a:ext>
                  </a:extLst>
                </a:gridCol>
                <a:gridCol w="281940">
                  <a:extLst>
                    <a:ext uri="{9D8B030D-6E8A-4147-A177-3AD203B41FA5}">
                      <a16:colId xmlns:a16="http://schemas.microsoft.com/office/drawing/2014/main" val="731380454"/>
                    </a:ext>
                  </a:extLst>
                </a:gridCol>
                <a:gridCol w="1170305">
                  <a:extLst>
                    <a:ext uri="{9D8B030D-6E8A-4147-A177-3AD203B41FA5}">
                      <a16:colId xmlns:a16="http://schemas.microsoft.com/office/drawing/2014/main" val="2287656973"/>
                    </a:ext>
                  </a:extLst>
                </a:gridCol>
              </a:tblGrid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PID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Monthly Salary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…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</a:rPr>
                        <a:t>Yearly</a:t>
                      </a:r>
                      <a:r>
                        <a:rPr lang="en-US" sz="1600" baseline="0" dirty="0">
                          <a:solidFill>
                            <a:sysClr val="windowText" lastClr="000000"/>
                          </a:solidFill>
                          <a:effectLst/>
                        </a:rPr>
                        <a:t> Salary</a:t>
                      </a: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075282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$4,000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$48,000</a:t>
                      </a: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232916"/>
                  </a:ext>
                </a:extLst>
              </a:tr>
              <a:tr h="1720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94921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41177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15882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72220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612240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05843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2308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2572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6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78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50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96874B-4DE5-4408-9FAA-E4C4BBB99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7653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Splitting non-</a:t>
            </a:r>
            <a:r>
              <a:rPr lang="en-US" dirty="0" err="1"/>
              <a:t>i.i.d</a:t>
            </a:r>
            <a:r>
              <a:rPr lang="en-US" dirty="0"/>
              <a:t>. randomly</a:t>
            </a:r>
          </a:p>
          <a:p>
            <a:r>
              <a:rPr lang="en-US" dirty="0"/>
              <a:t>E.g., time-correlated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112ED9-D855-4D06-9A92-8B9BA89B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Splitting</a:t>
            </a:r>
          </a:p>
        </p:txBody>
      </p:sp>
      <p:graphicFrame>
        <p:nvGraphicFramePr>
          <p:cNvPr id="4" name="Table 33">
            <a:extLst>
              <a:ext uri="{FF2B5EF4-FFF2-40B4-BE49-F238E27FC236}">
                <a16:creationId xmlns:a16="http://schemas.microsoft.com/office/drawing/2014/main" id="{B5ED02BB-50A3-4651-9356-194FAE4EC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73090"/>
              </p:ext>
            </p:extLst>
          </p:nvPr>
        </p:nvGraphicFramePr>
        <p:xfrm>
          <a:off x="349249" y="1967616"/>
          <a:ext cx="1450975" cy="2686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335">
                  <a:extLst>
                    <a:ext uri="{9D8B030D-6E8A-4147-A177-3AD203B41FA5}">
                      <a16:colId xmlns:a16="http://schemas.microsoft.com/office/drawing/2014/main" val="277243085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Jan 1, 2022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1, 2022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2, 2022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3, 2022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4, 2022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4, 2022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8, 2022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12294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Feb 5, 2022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8493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Feb 18,</a:t>
                      </a:r>
                      <a:r>
                        <a:rPr lang="en-US" sz="1100" baseline="0" dirty="0"/>
                        <a:t> 2022</a:t>
                      </a:r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014330"/>
                  </a:ext>
                </a:extLst>
              </a:tr>
            </a:tbl>
          </a:graphicData>
        </a:graphic>
      </p:graphicFrame>
      <p:graphicFrame>
        <p:nvGraphicFramePr>
          <p:cNvPr id="5" name="Table 33">
            <a:extLst>
              <a:ext uri="{FF2B5EF4-FFF2-40B4-BE49-F238E27FC236}">
                <a16:creationId xmlns:a16="http://schemas.microsoft.com/office/drawing/2014/main" id="{B6B92066-745F-4ED6-B56D-6BAA0F12E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416779"/>
              </p:ext>
            </p:extLst>
          </p:nvPr>
        </p:nvGraphicFramePr>
        <p:xfrm>
          <a:off x="2155306" y="3995785"/>
          <a:ext cx="1337310" cy="122205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20629577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44411">
                <a:tc>
                  <a:txBody>
                    <a:bodyPr/>
                    <a:lstStyle/>
                    <a:p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29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r>
                        <a:rPr lang="en-US" sz="1100" dirty="0"/>
                        <a:t>Jan 3,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7908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r>
                        <a:rPr lang="en-US" sz="1100" dirty="0"/>
                        <a:t>Jan 1,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4612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r>
                        <a:rPr lang="en-US" sz="1100" dirty="0"/>
                        <a:t>Jan 2,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995427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r>
                        <a:rPr lang="en-US" sz="1100" dirty="0"/>
                        <a:t>Jan 4,</a:t>
                      </a:r>
                      <a:r>
                        <a:rPr lang="en-US" sz="1100" baseline="0" dirty="0"/>
                        <a:t> 2022</a:t>
                      </a:r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748825"/>
                  </a:ext>
                </a:extLst>
              </a:tr>
            </a:tbl>
          </a:graphicData>
        </a:graphic>
      </p:graphicFrame>
      <p:graphicFrame>
        <p:nvGraphicFramePr>
          <p:cNvPr id="6" name="Table 33">
            <a:extLst>
              <a:ext uri="{FF2B5EF4-FFF2-40B4-BE49-F238E27FC236}">
                <a16:creationId xmlns:a16="http://schemas.microsoft.com/office/drawing/2014/main" id="{2685E63E-C2EF-41C8-A66B-1B56E29FB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486916"/>
              </p:ext>
            </p:extLst>
          </p:nvPr>
        </p:nvGraphicFramePr>
        <p:xfrm>
          <a:off x="2144194" y="1829116"/>
          <a:ext cx="1359535" cy="16943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335">
                  <a:extLst>
                    <a:ext uri="{9D8B030D-6E8A-4147-A177-3AD203B41FA5}">
                      <a16:colId xmlns:a16="http://schemas.microsoft.com/office/drawing/2014/main" val="101319744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278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Feb 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2,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8,</a:t>
                      </a:r>
                      <a:r>
                        <a:rPr lang="en-US" sz="1100" baseline="0" dirty="0"/>
                        <a:t> 2022</a:t>
                      </a:r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Feb 18,</a:t>
                      </a:r>
                      <a:r>
                        <a:rPr lang="en-US" sz="1100" baseline="0" dirty="0"/>
                        <a:t> 2022</a:t>
                      </a:r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15,</a:t>
                      </a:r>
                      <a:r>
                        <a:rPr lang="en-US" sz="1100" baseline="0" dirty="0"/>
                        <a:t> 2022</a:t>
                      </a:r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4,</a:t>
                      </a:r>
                      <a:r>
                        <a:rPr lang="en-US" sz="1100" baseline="0" dirty="0"/>
                        <a:t> 2022</a:t>
                      </a:r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A2ACFA-DE4D-423A-9597-135A09037E9D}"/>
              </a:ext>
            </a:extLst>
          </p:cNvPr>
          <p:cNvSpPr txBox="1"/>
          <p:nvPr/>
        </p:nvSpPr>
        <p:spPr>
          <a:xfrm>
            <a:off x="747973" y="4686966"/>
            <a:ext cx="655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6F2C1-FEEB-4BA8-9227-49E5B0281381}"/>
              </a:ext>
            </a:extLst>
          </p:cNvPr>
          <p:cNvSpPr txBox="1"/>
          <p:nvPr/>
        </p:nvSpPr>
        <p:spPr>
          <a:xfrm>
            <a:off x="2485503" y="3523478"/>
            <a:ext cx="67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C2F7F1-DDC3-41B3-BC5E-1332DD9B0352}"/>
              </a:ext>
            </a:extLst>
          </p:cNvPr>
          <p:cNvSpPr txBox="1"/>
          <p:nvPr/>
        </p:nvSpPr>
        <p:spPr>
          <a:xfrm>
            <a:off x="2513299" y="5274648"/>
            <a:ext cx="62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</a:t>
            </a:r>
          </a:p>
        </p:txBody>
      </p:sp>
      <p:graphicFrame>
        <p:nvGraphicFramePr>
          <p:cNvPr id="10" name="Table 33">
            <a:extLst>
              <a:ext uri="{FF2B5EF4-FFF2-40B4-BE49-F238E27FC236}">
                <a16:creationId xmlns:a16="http://schemas.microsoft.com/office/drawing/2014/main" id="{94609056-22C4-4D79-BC30-A06413715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830601"/>
              </p:ext>
            </p:extLst>
          </p:nvPr>
        </p:nvGraphicFramePr>
        <p:xfrm>
          <a:off x="5938323" y="4096880"/>
          <a:ext cx="1359535" cy="122205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335">
                  <a:extLst>
                    <a:ext uri="{9D8B030D-6E8A-4147-A177-3AD203B41FA5}">
                      <a16:colId xmlns:a16="http://schemas.microsoft.com/office/drawing/2014/main" val="120629577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29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7908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Feb 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4612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Feb 18,</a:t>
                      </a:r>
                      <a:r>
                        <a:rPr lang="en-US" sz="1100" baseline="0" dirty="0"/>
                        <a:t> 2022</a:t>
                      </a:r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995427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748825"/>
                  </a:ext>
                </a:extLst>
              </a:tr>
            </a:tbl>
          </a:graphicData>
        </a:graphic>
      </p:graphicFrame>
      <p:graphicFrame>
        <p:nvGraphicFramePr>
          <p:cNvPr id="11" name="Table 33">
            <a:extLst>
              <a:ext uri="{FF2B5EF4-FFF2-40B4-BE49-F238E27FC236}">
                <a16:creationId xmlns:a16="http://schemas.microsoft.com/office/drawing/2014/main" id="{DEFAE726-E616-40CE-9043-76DC8DB13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503943"/>
              </p:ext>
            </p:extLst>
          </p:nvPr>
        </p:nvGraphicFramePr>
        <p:xfrm>
          <a:off x="5985154" y="1930211"/>
          <a:ext cx="1265873" cy="16943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08673">
                  <a:extLst>
                    <a:ext uri="{9D8B030D-6E8A-4147-A177-3AD203B41FA5}">
                      <a16:colId xmlns:a16="http://schemas.microsoft.com/office/drawing/2014/main" val="101319744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278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Jan 1,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2,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3,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4,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4,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8,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3F8FB3C-E95A-4120-B58E-FA8BD2D66897}"/>
              </a:ext>
            </a:extLst>
          </p:cNvPr>
          <p:cNvSpPr txBox="1"/>
          <p:nvPr/>
        </p:nvSpPr>
        <p:spPr>
          <a:xfrm>
            <a:off x="6279632" y="3624573"/>
            <a:ext cx="67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EA59F-1AFA-42A2-B73D-6D544B5456A9}"/>
              </a:ext>
            </a:extLst>
          </p:cNvPr>
          <p:cNvSpPr txBox="1"/>
          <p:nvPr/>
        </p:nvSpPr>
        <p:spPr>
          <a:xfrm>
            <a:off x="6307428" y="5375743"/>
            <a:ext cx="62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</a:t>
            </a:r>
          </a:p>
        </p:txBody>
      </p:sp>
      <p:graphicFrame>
        <p:nvGraphicFramePr>
          <p:cNvPr id="14" name="Table 33">
            <a:extLst>
              <a:ext uri="{FF2B5EF4-FFF2-40B4-BE49-F238E27FC236}">
                <a16:creationId xmlns:a16="http://schemas.microsoft.com/office/drawing/2014/main" id="{E2322063-2E9A-41D7-B1E3-A4BC62B91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90603"/>
              </p:ext>
            </p:extLst>
          </p:nvPr>
        </p:nvGraphicFramePr>
        <p:xfrm>
          <a:off x="7645405" y="3432783"/>
          <a:ext cx="1359535" cy="19552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335">
                  <a:extLst>
                    <a:ext uri="{9D8B030D-6E8A-4147-A177-3AD203B41FA5}">
                      <a16:colId xmlns:a16="http://schemas.microsoft.com/office/drawing/2014/main" val="120629577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4,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20313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4,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867249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8,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864809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29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7908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Feb 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4612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Feb 18,</a:t>
                      </a:r>
                      <a:r>
                        <a:rPr lang="en-US" sz="1100" baseline="0" dirty="0"/>
                        <a:t> 2022</a:t>
                      </a:r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995427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748825"/>
                  </a:ext>
                </a:extLst>
              </a:tr>
            </a:tbl>
          </a:graphicData>
        </a:graphic>
      </p:graphicFrame>
      <p:graphicFrame>
        <p:nvGraphicFramePr>
          <p:cNvPr id="15" name="Table 33">
            <a:extLst>
              <a:ext uri="{FF2B5EF4-FFF2-40B4-BE49-F238E27FC236}">
                <a16:creationId xmlns:a16="http://schemas.microsoft.com/office/drawing/2014/main" id="{FE8921EE-F3C3-4A2F-9975-56E64E6AD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262436"/>
              </p:ext>
            </p:extLst>
          </p:nvPr>
        </p:nvGraphicFramePr>
        <p:xfrm>
          <a:off x="7692236" y="1967616"/>
          <a:ext cx="1265873" cy="9611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08673">
                  <a:extLst>
                    <a:ext uri="{9D8B030D-6E8A-4147-A177-3AD203B41FA5}">
                      <a16:colId xmlns:a16="http://schemas.microsoft.com/office/drawing/2014/main" val="101319744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2789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Jan 1,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2,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3,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4DF2933-3E08-43A1-8802-0F256F640BA1}"/>
              </a:ext>
            </a:extLst>
          </p:cNvPr>
          <p:cNvSpPr txBox="1"/>
          <p:nvPr/>
        </p:nvSpPr>
        <p:spPr>
          <a:xfrm>
            <a:off x="7986714" y="2955145"/>
            <a:ext cx="67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BA522C-2D78-40AD-AAC6-8FBEC46C0906}"/>
              </a:ext>
            </a:extLst>
          </p:cNvPr>
          <p:cNvSpPr txBox="1"/>
          <p:nvPr/>
        </p:nvSpPr>
        <p:spPr>
          <a:xfrm>
            <a:off x="8014510" y="5413148"/>
            <a:ext cx="62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3884F-C0BC-48E1-9E4F-76A10CBCA8FF}"/>
              </a:ext>
            </a:extLst>
          </p:cNvPr>
          <p:cNvSpPr txBox="1"/>
          <p:nvPr/>
        </p:nvSpPr>
        <p:spPr>
          <a:xfrm>
            <a:off x="2676153" y="5896123"/>
            <a:ext cx="203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K-fold splits</a:t>
            </a:r>
          </a:p>
        </p:txBody>
      </p:sp>
      <p:graphicFrame>
        <p:nvGraphicFramePr>
          <p:cNvPr id="19" name="Table 33">
            <a:extLst>
              <a:ext uri="{FF2B5EF4-FFF2-40B4-BE49-F238E27FC236}">
                <a16:creationId xmlns:a16="http://schemas.microsoft.com/office/drawing/2014/main" id="{80BF2EAC-9D2A-4570-B84A-6B51ED259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33658"/>
              </p:ext>
            </p:extLst>
          </p:nvPr>
        </p:nvGraphicFramePr>
        <p:xfrm>
          <a:off x="3929168" y="3995785"/>
          <a:ext cx="1337310" cy="122205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20629577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444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Jan 1,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29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7908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Jan 4,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4612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Feb 18,</a:t>
                      </a:r>
                      <a:r>
                        <a:rPr lang="en-US" sz="1100" baseline="0" dirty="0"/>
                        <a:t> 2022</a:t>
                      </a:r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995427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Jan 2,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748825"/>
                  </a:ext>
                </a:extLst>
              </a:tr>
            </a:tbl>
          </a:graphicData>
        </a:graphic>
      </p:graphicFrame>
      <p:graphicFrame>
        <p:nvGraphicFramePr>
          <p:cNvPr id="20" name="Table 33">
            <a:extLst>
              <a:ext uri="{FF2B5EF4-FFF2-40B4-BE49-F238E27FC236}">
                <a16:creationId xmlns:a16="http://schemas.microsoft.com/office/drawing/2014/main" id="{19D44972-E4C9-47EC-B01F-C01571CCC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68767"/>
              </p:ext>
            </p:extLst>
          </p:nvPr>
        </p:nvGraphicFramePr>
        <p:xfrm>
          <a:off x="3918056" y="1829116"/>
          <a:ext cx="1359535" cy="16943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2335">
                  <a:extLst>
                    <a:ext uri="{9D8B030D-6E8A-4147-A177-3AD203B41FA5}">
                      <a16:colId xmlns:a16="http://schemas.microsoft.com/office/drawing/2014/main" val="101319744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278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Jan 1,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Jan 3,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Feb 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8,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Jan 4,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Jan 15, 2022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B89BE8E-9877-4419-9A8B-328ADDF11844}"/>
              </a:ext>
            </a:extLst>
          </p:cNvPr>
          <p:cNvSpPr txBox="1"/>
          <p:nvPr/>
        </p:nvSpPr>
        <p:spPr>
          <a:xfrm>
            <a:off x="4259365" y="3523478"/>
            <a:ext cx="67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0256A-8C49-47C3-92C8-FAFEED555191}"/>
              </a:ext>
            </a:extLst>
          </p:cNvPr>
          <p:cNvSpPr txBox="1"/>
          <p:nvPr/>
        </p:nvSpPr>
        <p:spPr>
          <a:xfrm>
            <a:off x="4287161" y="5274648"/>
            <a:ext cx="62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F4A4B3-26E2-417E-87C0-C56DC5407AB2}"/>
              </a:ext>
            </a:extLst>
          </p:cNvPr>
          <p:cNvSpPr/>
          <p:nvPr/>
        </p:nvSpPr>
        <p:spPr>
          <a:xfrm>
            <a:off x="3403787" y="6247924"/>
            <a:ext cx="583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BAD</a:t>
            </a:r>
            <a:endParaRPr lang="en-US" dirty="0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4D1C2FF1-078E-4DAF-9C45-D2E8250D1CE0}"/>
              </a:ext>
            </a:extLst>
          </p:cNvPr>
          <p:cNvSpPr/>
          <p:nvPr/>
        </p:nvSpPr>
        <p:spPr>
          <a:xfrm rot="16200000">
            <a:off x="3487792" y="3929662"/>
            <a:ext cx="320307" cy="3480111"/>
          </a:xfrm>
          <a:prstGeom prst="leftBrace">
            <a:avLst>
              <a:gd name="adj1" fmla="val 3029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437A91-F756-4975-84B2-E2CC8F8FDE4D}"/>
              </a:ext>
            </a:extLst>
          </p:cNvPr>
          <p:cNvSpPr txBox="1"/>
          <p:nvPr/>
        </p:nvSpPr>
        <p:spPr>
          <a:xfrm>
            <a:off x="6326065" y="590422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 splits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FAB26-44C4-460C-A6C4-FA11B6B9461E}"/>
              </a:ext>
            </a:extLst>
          </p:cNvPr>
          <p:cNvSpPr/>
          <p:nvPr/>
        </p:nvSpPr>
        <p:spPr>
          <a:xfrm>
            <a:off x="7053699" y="6256026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GOOD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2E5C27FF-4256-49EB-8954-62FC0E23A984}"/>
              </a:ext>
            </a:extLst>
          </p:cNvPr>
          <p:cNvSpPr/>
          <p:nvPr/>
        </p:nvSpPr>
        <p:spPr>
          <a:xfrm rot="16200000">
            <a:off x="7273453" y="4073512"/>
            <a:ext cx="320307" cy="3208613"/>
          </a:xfrm>
          <a:prstGeom prst="leftBrace">
            <a:avLst>
              <a:gd name="adj1" fmla="val 3029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ular Callout 6">
            <a:extLst>
              <a:ext uri="{FF2B5EF4-FFF2-40B4-BE49-F238E27FC236}">
                <a16:creationId xmlns:a16="http://schemas.microsoft.com/office/drawing/2014/main" id="{8ABDBD58-7377-466E-B920-3B9577381EA5}"/>
              </a:ext>
            </a:extLst>
          </p:cNvPr>
          <p:cNvSpPr/>
          <p:nvPr/>
        </p:nvSpPr>
        <p:spPr>
          <a:xfrm>
            <a:off x="4078467" y="6273557"/>
            <a:ext cx="2955898" cy="484319"/>
          </a:xfrm>
          <a:prstGeom prst="wedgeRoundRectCallout">
            <a:avLst>
              <a:gd name="adj1" fmla="val 17465"/>
              <a:gd name="adj2" fmla="val -239300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All test instances </a:t>
            </a:r>
            <a:r>
              <a:rPr lang="en-US" sz="1600" dirty="0" err="1">
                <a:solidFill>
                  <a:schemeClr val="bg1"/>
                </a:solidFill>
              </a:rPr>
              <a:t>shoud</a:t>
            </a:r>
            <a:r>
              <a:rPr lang="en-US" sz="1600" dirty="0">
                <a:solidFill>
                  <a:schemeClr val="bg1"/>
                </a:solidFill>
              </a:rPr>
              <a:t> occur after all train instances</a:t>
            </a:r>
          </a:p>
        </p:txBody>
      </p:sp>
    </p:spTree>
    <p:extLst>
      <p:ext uri="{BB962C8B-B14F-4D97-AF65-F5344CB8AC3E}">
        <p14:creationId xmlns:p14="http://schemas.microsoft.com/office/powerpoint/2010/main" val="264876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6" grpId="0"/>
      <p:bldP spid="17" grpId="0"/>
      <p:bldP spid="18" grpId="0"/>
      <p:bldP spid="21" grpId="0"/>
      <p:bldP spid="22" grpId="0"/>
      <p:bldP spid="23" grpId="0"/>
      <p:bldP spid="24" grpId="0" animBg="1"/>
      <p:bldP spid="25" grpId="0"/>
      <p:bldP spid="26" grpId="0"/>
      <p:bldP spid="27" grpId="0" animBg="1"/>
      <p:bldP spid="2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A4F226-1944-43FE-A99F-3E97F9E9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Splitting</a:t>
            </a:r>
          </a:p>
        </p:txBody>
      </p:sp>
      <p:pic>
        <p:nvPicPr>
          <p:cNvPr id="4" name="Picture 2" descr="tut7_leakydata">
            <a:extLst>
              <a:ext uri="{FF2B5EF4-FFF2-40B4-BE49-F238E27FC236}">
                <a16:creationId xmlns:a16="http://schemas.microsoft.com/office/drawing/2014/main" id="{1048CD2F-DF4B-4913-BAB3-5E9C107F6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54" y="2664461"/>
            <a:ext cx="8600696" cy="130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9784FF0-6DD5-4E87-9169-93CCDC67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765390"/>
          </a:xfrm>
        </p:spPr>
        <p:txBody>
          <a:bodyPr>
            <a:normAutofit/>
          </a:bodyPr>
          <a:lstStyle/>
          <a:p>
            <a:r>
              <a:rPr lang="en-US" dirty="0"/>
              <a:t>The right way to think about time-data:</a:t>
            </a:r>
          </a:p>
        </p:txBody>
      </p:sp>
    </p:spTree>
    <p:extLst>
      <p:ext uri="{BB962C8B-B14F-4D97-AF65-F5344CB8AC3E}">
        <p14:creationId xmlns:p14="http://schemas.microsoft.com/office/powerpoint/2010/main" val="785104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6">
            <a:extLst>
              <a:ext uri="{FF2B5EF4-FFF2-40B4-BE49-F238E27FC236}">
                <a16:creationId xmlns:a16="http://schemas.microsoft.com/office/drawing/2014/main" id="{448D3D26-6A37-48CB-89CC-FF7742B16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17078"/>
              </p:ext>
            </p:extLst>
          </p:nvPr>
        </p:nvGraphicFramePr>
        <p:xfrm>
          <a:off x="2258476" y="1650488"/>
          <a:ext cx="3505384" cy="503835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76346">
                  <a:extLst>
                    <a:ext uri="{9D8B030D-6E8A-4147-A177-3AD203B41FA5}">
                      <a16:colId xmlns:a16="http://schemas.microsoft.com/office/drawing/2014/main" val="3629305052"/>
                    </a:ext>
                  </a:extLst>
                </a:gridCol>
                <a:gridCol w="876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6346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  <a:gridCol w="876346">
                  <a:extLst>
                    <a:ext uri="{9D8B030D-6E8A-4147-A177-3AD203B41FA5}">
                      <a16:colId xmlns:a16="http://schemas.microsoft.com/office/drawing/2014/main" val="860706194"/>
                    </a:ext>
                  </a:extLst>
                </a:gridCol>
              </a:tblGrid>
              <a:tr h="3374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Image 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Patient 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Image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Cancer?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4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34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4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4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34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348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</a:tbl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344528-B1F8-47E3-A4AD-099CD8FDA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00"/>
          <a:stretch/>
        </p:blipFill>
        <p:spPr>
          <a:xfrm>
            <a:off x="4011168" y="1988283"/>
            <a:ext cx="878191" cy="240540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A3F3F3-B454-4157-8643-673228A8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Splitting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E617F2A-35B9-44D2-BEC8-CD144BEF55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r="49200"/>
          <a:stretch/>
        </p:blipFill>
        <p:spPr>
          <a:xfrm>
            <a:off x="4011168" y="4393688"/>
            <a:ext cx="876328" cy="2295144"/>
          </a:xfrm>
          <a:prstGeom prst="rect">
            <a:avLst/>
          </a:prstGeom>
        </p:spPr>
      </p:pic>
      <p:sp>
        <p:nvSpPr>
          <p:cNvPr id="8" name="Rounded Rectangular Callout 6">
            <a:extLst>
              <a:ext uri="{FF2B5EF4-FFF2-40B4-BE49-F238E27FC236}">
                <a16:creationId xmlns:a16="http://schemas.microsoft.com/office/drawing/2014/main" id="{7BC2D47C-8E62-48D1-9EED-0DE2409B91A4}"/>
              </a:ext>
            </a:extLst>
          </p:cNvPr>
          <p:cNvSpPr/>
          <p:nvPr/>
        </p:nvSpPr>
        <p:spPr>
          <a:xfrm>
            <a:off x="6038603" y="5056941"/>
            <a:ext cx="2955898" cy="484319"/>
          </a:xfrm>
          <a:prstGeom prst="wedgeRoundRectCallout">
            <a:avLst>
              <a:gd name="adj1" fmla="val -57396"/>
              <a:gd name="adj2" fmla="val -231748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All instances for a given patient should be in the same split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0115073-32D4-4E26-AEB3-48F4F81890D7}"/>
              </a:ext>
            </a:extLst>
          </p:cNvPr>
          <p:cNvSpPr txBox="1">
            <a:spLocks/>
          </p:cNvSpPr>
          <p:nvPr/>
        </p:nvSpPr>
        <p:spPr>
          <a:xfrm>
            <a:off x="349250" y="772003"/>
            <a:ext cx="8445500" cy="765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E.g., group-correlated data</a:t>
            </a:r>
          </a:p>
        </p:txBody>
      </p:sp>
    </p:spTree>
    <p:extLst>
      <p:ext uri="{BB962C8B-B14F-4D97-AF65-F5344CB8AC3E}">
        <p14:creationId xmlns:p14="http://schemas.microsoft.com/office/powerpoint/2010/main" val="31468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 Before Splitting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49250" y="772004"/>
            <a:ext cx="8445500" cy="886864"/>
          </a:xfrm>
        </p:spPr>
        <p:txBody>
          <a:bodyPr>
            <a:normAutofit/>
          </a:bodyPr>
          <a:lstStyle/>
          <a:p>
            <a:r>
              <a:rPr lang="en-US" dirty="0"/>
              <a:t>Training data is influenced by testing data</a:t>
            </a:r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D50723-9289-9B3E-720C-CBC06B047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96110"/>
              </p:ext>
            </p:extLst>
          </p:nvPr>
        </p:nvGraphicFramePr>
        <p:xfrm>
          <a:off x="841989" y="1986646"/>
          <a:ext cx="948119" cy="37412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95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1169.0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5951.0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7882.0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4870.0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6948.0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3059.0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6854.0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76878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357835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7965.0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229018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4855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03589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10365.0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87462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354208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4532.0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9608779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6395.0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318525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7551.0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344870"/>
                  </a:ext>
                </a:extLst>
              </a:tr>
            </a:tbl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310A4DE0-E415-4D82-96E9-86435B1DDA7E}"/>
              </a:ext>
            </a:extLst>
          </p:cNvPr>
          <p:cNvSpPr/>
          <p:nvPr/>
        </p:nvSpPr>
        <p:spPr>
          <a:xfrm rot="19638126">
            <a:off x="5947850" y="3025367"/>
            <a:ext cx="425660" cy="407144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69486E4-8C99-643D-66D0-C16EFD295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107888"/>
              </p:ext>
            </p:extLst>
          </p:nvPr>
        </p:nvGraphicFramePr>
        <p:xfrm>
          <a:off x="4632062" y="1986646"/>
          <a:ext cx="1228979" cy="37412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8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76878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357835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229018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4855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03589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87462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354208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9608779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318525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34487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1D6CCA4-E098-1872-403E-9169EE226682}"/>
              </a:ext>
            </a:extLst>
          </p:cNvPr>
          <p:cNvSpPr txBox="1"/>
          <p:nvPr/>
        </p:nvSpPr>
        <p:spPr>
          <a:xfrm>
            <a:off x="6823983" y="4432862"/>
            <a:ext cx="676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9D53D-1015-C7BF-8E84-E11C26990653}"/>
              </a:ext>
            </a:extLst>
          </p:cNvPr>
          <p:cNvSpPr txBox="1"/>
          <p:nvPr/>
        </p:nvSpPr>
        <p:spPr>
          <a:xfrm>
            <a:off x="6879576" y="6074105"/>
            <a:ext cx="62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Testing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6BCD439-82B4-97B4-FBD6-6BB625E8C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73141"/>
              </p:ext>
            </p:extLst>
          </p:nvPr>
        </p:nvGraphicFramePr>
        <p:xfrm>
          <a:off x="6543040" y="1573968"/>
          <a:ext cx="1228979" cy="285546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8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76878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357835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229018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4855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035890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B1C098-C7F7-1E50-B80C-1066D387C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531031"/>
              </p:ext>
            </p:extLst>
          </p:nvPr>
        </p:nvGraphicFramePr>
        <p:xfrm>
          <a:off x="6543040" y="4977968"/>
          <a:ext cx="1228979" cy="108381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8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87462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354208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9608779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318525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344870"/>
                  </a:ext>
                </a:extLst>
              </a:tr>
            </a:tbl>
          </a:graphicData>
        </a:graphic>
      </p:graphicFrame>
      <p:sp>
        <p:nvSpPr>
          <p:cNvPr id="17" name="Right Arrow 16">
            <a:extLst>
              <a:ext uri="{FF2B5EF4-FFF2-40B4-BE49-F238E27FC236}">
                <a16:creationId xmlns:a16="http://schemas.microsoft.com/office/drawing/2014/main" id="{0598881B-28EE-D455-C0EE-0067080945C4}"/>
              </a:ext>
            </a:extLst>
          </p:cNvPr>
          <p:cNvSpPr/>
          <p:nvPr/>
        </p:nvSpPr>
        <p:spPr>
          <a:xfrm>
            <a:off x="2129077" y="3608708"/>
            <a:ext cx="2006715" cy="407144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B56F1FB-8D89-4280-C279-61370ACC20C7}"/>
              </a:ext>
            </a:extLst>
          </p:cNvPr>
          <p:cNvSpPr/>
          <p:nvPr/>
        </p:nvSpPr>
        <p:spPr>
          <a:xfrm rot="1823283">
            <a:off x="5989209" y="4582194"/>
            <a:ext cx="425660" cy="407144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D30D3B-EA7F-6FEC-5FFB-854E81469EA4}"/>
                  </a:ext>
                </a:extLst>
              </p:cNvPr>
              <p:cNvSpPr txBox="1"/>
              <p:nvPr/>
            </p:nvSpPr>
            <p:spPr>
              <a:xfrm>
                <a:off x="2435991" y="4227778"/>
                <a:ext cx="129862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3D30D3B-EA7F-6FEC-5FFB-854E814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91" y="4227778"/>
                <a:ext cx="1298624" cy="403316"/>
              </a:xfrm>
              <a:prstGeom prst="rect">
                <a:avLst/>
              </a:prstGeom>
              <a:blipFill>
                <a:blip r:embed="rId2"/>
                <a:stretch>
                  <a:fillRect l="-2913" t="-6250" r="-194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616F9C-1762-2D6C-96B0-96BB2A3CC115}"/>
                  </a:ext>
                </a:extLst>
              </p:cNvPr>
              <p:cNvSpPr txBox="1"/>
              <p:nvPr/>
            </p:nvSpPr>
            <p:spPr>
              <a:xfrm>
                <a:off x="2690869" y="4737487"/>
                <a:ext cx="7888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5269.6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1616F9C-1762-2D6C-96B0-96BB2A3CC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869" y="4737487"/>
                <a:ext cx="788870" cy="215444"/>
              </a:xfrm>
              <a:prstGeom prst="rect">
                <a:avLst/>
              </a:prstGeom>
              <a:blipFill>
                <a:blip r:embed="rId3"/>
                <a:stretch>
                  <a:fillRect l="-7813" t="-22222" r="-125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7BEA4F-D3AE-0938-FCFA-8E24357CA980}"/>
                  </a:ext>
                </a:extLst>
              </p:cNvPr>
              <p:cNvSpPr txBox="1"/>
              <p:nvPr/>
            </p:nvSpPr>
            <p:spPr>
              <a:xfrm>
                <a:off x="2642105" y="5010326"/>
                <a:ext cx="8863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400" dirty="0"/>
                        <m:t>2714.4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7BEA4F-D3AE-0938-FCFA-8E24357CA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105" y="5010326"/>
                <a:ext cx="886397" cy="215444"/>
              </a:xfrm>
              <a:prstGeom prst="rect">
                <a:avLst/>
              </a:prstGeom>
              <a:blipFill>
                <a:blip r:embed="rId4"/>
                <a:stretch>
                  <a:fillRect l="-1408" r="-4225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38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Python</a:t>
            </a:r>
          </a:p>
          <a:p>
            <a:r>
              <a:rPr lang="en-US" b="1" dirty="0" err="1"/>
              <a:t>sklearn.preprocessing</a:t>
            </a:r>
            <a:endParaRPr lang="en-US" b="1" dirty="0"/>
          </a:p>
          <a:p>
            <a:r>
              <a:rPr lang="en-US" dirty="0" err="1"/>
              <a:t>category_encoders</a:t>
            </a:r>
            <a:endParaRPr lang="en-US" dirty="0"/>
          </a:p>
          <a:p>
            <a:r>
              <a:rPr lang="en-US" dirty="0" err="1"/>
              <a:t>Featuretools</a:t>
            </a:r>
            <a:endParaRPr lang="en-US" dirty="0"/>
          </a:p>
          <a:p>
            <a:r>
              <a:rPr lang="en-US" dirty="0" err="1"/>
              <a:t>autofeat</a:t>
            </a:r>
            <a:endParaRPr lang="en-US" dirty="0"/>
          </a:p>
          <a:p>
            <a:r>
              <a:rPr lang="en-US" dirty="0" err="1"/>
              <a:t>Tsfresh</a:t>
            </a:r>
            <a:endParaRPr lang="en-US" dirty="0"/>
          </a:p>
          <a:p>
            <a:r>
              <a:rPr lang="en-US" dirty="0" err="1"/>
              <a:t>dirty_cat</a:t>
            </a:r>
            <a:endParaRPr lang="en-US" dirty="0"/>
          </a:p>
          <a:p>
            <a:r>
              <a:rPr lang="en-US" dirty="0" err="1"/>
              <a:t>Mlxtend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Awesome Tools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590" y="990599"/>
            <a:ext cx="5083571" cy="47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Proper Way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863401"/>
              </p:ext>
            </p:extLst>
          </p:nvPr>
        </p:nvGraphicFramePr>
        <p:xfrm>
          <a:off x="923159" y="1803246"/>
          <a:ext cx="948119" cy="374129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95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1169.0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5951.0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7882.0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4870.0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6948.0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3059.0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6854.0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76878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357835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7965.0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229018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4855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03589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10365.0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87462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354208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4532.0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9608779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6395.0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318525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7551.0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34487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126233" y="3130166"/>
                <a:ext cx="129862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233" y="3130166"/>
                <a:ext cx="1298624" cy="403316"/>
              </a:xfrm>
              <a:prstGeom prst="rect">
                <a:avLst/>
              </a:prstGeom>
              <a:blipFill>
                <a:blip r:embed="rId2"/>
                <a:stretch>
                  <a:fillRect l="-1923" t="-3030" r="-192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 rot="19638126">
            <a:off x="1915794" y="2841967"/>
            <a:ext cx="425660" cy="407144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791927" y="4249462"/>
            <a:ext cx="67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47520" y="5720772"/>
            <a:ext cx="62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494710"/>
              </p:ext>
            </p:extLst>
          </p:nvPr>
        </p:nvGraphicFramePr>
        <p:xfrm>
          <a:off x="2510984" y="1390568"/>
          <a:ext cx="1228979" cy="285546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8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1169.0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5951.0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7882.0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4870.0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6948.0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3059.0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6854.0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76878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357835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7965.0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229018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7365.0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4855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0358907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680806"/>
              </p:ext>
            </p:extLst>
          </p:nvPr>
        </p:nvGraphicFramePr>
        <p:xfrm>
          <a:off x="2510984" y="4624635"/>
          <a:ext cx="1228979" cy="108381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8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10365.0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87462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1006.0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354208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4532.0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9608779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6395.0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318525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7551.0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344870"/>
                  </a:ext>
                </a:extLst>
              </a:tr>
            </a:tbl>
          </a:graphicData>
        </a:graphic>
      </p:graphicFrame>
      <p:sp>
        <p:nvSpPr>
          <p:cNvPr id="31" name="Right Arrow 30"/>
          <p:cNvSpPr/>
          <p:nvPr/>
        </p:nvSpPr>
        <p:spPr>
          <a:xfrm>
            <a:off x="3913757" y="2638395"/>
            <a:ext cx="1777304" cy="407144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823283">
            <a:off x="1957153" y="4398794"/>
            <a:ext cx="425660" cy="407144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58064"/>
              </p:ext>
            </p:extLst>
          </p:nvPr>
        </p:nvGraphicFramePr>
        <p:xfrm>
          <a:off x="5811128" y="1390568"/>
          <a:ext cx="1228979" cy="285546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8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-1.534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76878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357835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229018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4855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0358907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087158" y="4249462"/>
            <a:ext cx="67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73854"/>
              </p:ext>
            </p:extLst>
          </p:nvPr>
        </p:nvGraphicFramePr>
        <p:xfrm>
          <a:off x="5811128" y="4624635"/>
          <a:ext cx="1228979" cy="108381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8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87462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354208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9608779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318525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344870"/>
                  </a:ext>
                </a:extLst>
              </a:tr>
            </a:tbl>
          </a:graphicData>
        </a:graphic>
      </p:graphicFrame>
      <p:sp>
        <p:nvSpPr>
          <p:cNvPr id="33" name="Right Arrow 32"/>
          <p:cNvSpPr/>
          <p:nvPr/>
        </p:nvSpPr>
        <p:spPr>
          <a:xfrm>
            <a:off x="3913757" y="4969131"/>
            <a:ext cx="1777304" cy="407144"/>
          </a:xfrm>
          <a:prstGeom prst="rightArrow">
            <a:avLst>
              <a:gd name="adj1" fmla="val 44751"/>
              <a:gd name="adj2" fmla="val 50000"/>
            </a:avLst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142751" y="5720772"/>
            <a:ext cx="62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A90630-B050-F426-DD33-A442F529B6AD}"/>
                  </a:ext>
                </a:extLst>
              </p:cNvPr>
              <p:cNvSpPr txBox="1"/>
              <p:nvPr/>
            </p:nvSpPr>
            <p:spPr>
              <a:xfrm>
                <a:off x="4099581" y="5376275"/>
                <a:ext cx="129862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A90630-B050-F426-DD33-A442F529B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581" y="5376275"/>
                <a:ext cx="1298624" cy="403316"/>
              </a:xfrm>
              <a:prstGeom prst="rect">
                <a:avLst/>
              </a:prstGeom>
              <a:blipFill>
                <a:blip r:embed="rId3"/>
                <a:stretch>
                  <a:fillRect l="-2913" t="-6061" r="-194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58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4" grpId="0"/>
      <p:bldP spid="25" grpId="0"/>
      <p:bldP spid="31" grpId="0" animBg="1"/>
      <p:bldP spid="32" grpId="0" animBg="1"/>
      <p:bldP spid="20" grpId="0"/>
      <p:bldP spid="33" grpId="0" animBg="1"/>
      <p:bldP spid="34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2" name="TextBox 14"/>
          <p:cNvSpPr txBox="1"/>
          <p:nvPr/>
        </p:nvSpPr>
        <p:spPr>
          <a:xfrm>
            <a:off x="2984335" y="4276212"/>
            <a:ext cx="67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sp>
        <p:nvSpPr>
          <p:cNvPr id="4" name="TextBox 15"/>
          <p:cNvSpPr txBox="1"/>
          <p:nvPr/>
        </p:nvSpPr>
        <p:spPr>
          <a:xfrm>
            <a:off x="3039928" y="5917455"/>
            <a:ext cx="62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</a:t>
            </a:r>
          </a:p>
        </p:txBody>
      </p:sp>
      <p:graphicFrame>
        <p:nvGraphicFramePr>
          <p:cNvPr id="5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47893"/>
              </p:ext>
            </p:extLst>
          </p:nvPr>
        </p:nvGraphicFramePr>
        <p:xfrm>
          <a:off x="2703392" y="1417318"/>
          <a:ext cx="1228979" cy="285546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8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-1.169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76878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-1.111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357835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229018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4855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0358907"/>
                  </a:ext>
                </a:extLst>
              </a:tr>
            </a:tbl>
          </a:graphicData>
        </a:graphic>
      </p:graphicFrame>
      <p:graphicFrame>
        <p:nvGraphicFramePr>
          <p:cNvPr id="6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660703"/>
              </p:ext>
            </p:extLst>
          </p:nvPr>
        </p:nvGraphicFramePr>
        <p:xfrm>
          <a:off x="2703392" y="4821318"/>
          <a:ext cx="1228979" cy="108381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8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87462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354208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9608779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318525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344870"/>
                  </a:ext>
                </a:extLst>
              </a:tr>
            </a:tbl>
          </a:graphicData>
        </a:graphic>
      </p:graphicFrame>
      <p:graphicFrame>
        <p:nvGraphicFramePr>
          <p:cNvPr id="7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306386"/>
              </p:ext>
            </p:extLst>
          </p:nvPr>
        </p:nvGraphicFramePr>
        <p:xfrm>
          <a:off x="5169497" y="1417318"/>
          <a:ext cx="1228979" cy="285546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8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-1.534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-0.873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938326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593112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013890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5055707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2768786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3578355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2290184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2748550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40358907"/>
                  </a:ext>
                </a:extLst>
              </a:tr>
            </a:tbl>
          </a:graphicData>
        </a:graphic>
      </p:graphicFrame>
      <p:sp>
        <p:nvSpPr>
          <p:cNvPr id="8" name="TextBox 19"/>
          <p:cNvSpPr txBox="1"/>
          <p:nvPr/>
        </p:nvSpPr>
        <p:spPr>
          <a:xfrm>
            <a:off x="5445527" y="4276212"/>
            <a:ext cx="67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graphicFrame>
        <p:nvGraphicFramePr>
          <p:cNvPr id="9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23014"/>
              </p:ext>
            </p:extLst>
          </p:nvPr>
        </p:nvGraphicFramePr>
        <p:xfrm>
          <a:off x="5169497" y="4821318"/>
          <a:ext cx="1228979" cy="108381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1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7819">
                  <a:extLst>
                    <a:ext uri="{9D8B030D-6E8A-4147-A177-3AD203B41FA5}">
                      <a16:colId xmlns:a16="http://schemas.microsoft.com/office/drawing/2014/main" val="2994443670"/>
                    </a:ext>
                  </a:extLst>
                </a:gridCol>
              </a:tblGrid>
              <a:tr h="85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Salary_Std</a:t>
                      </a:r>
                      <a:endParaRPr lang="en-US" sz="12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5874620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3542081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9608779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3185252"/>
                  </a:ext>
                </a:extLst>
              </a:tr>
              <a:tr h="1312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344870"/>
                  </a:ext>
                </a:extLst>
              </a:tr>
            </a:tbl>
          </a:graphicData>
        </a:graphic>
      </p:graphicFrame>
      <p:sp>
        <p:nvSpPr>
          <p:cNvPr id="10" name="TextBox 21"/>
          <p:cNvSpPr txBox="1"/>
          <p:nvPr/>
        </p:nvSpPr>
        <p:spPr>
          <a:xfrm>
            <a:off x="5501120" y="5917455"/>
            <a:ext cx="62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</a:t>
            </a:r>
          </a:p>
        </p:txBody>
      </p:sp>
      <p:sp>
        <p:nvSpPr>
          <p:cNvPr id="11" name="TextBox 23"/>
          <p:cNvSpPr txBox="1"/>
          <p:nvPr/>
        </p:nvSpPr>
        <p:spPr>
          <a:xfrm>
            <a:off x="2570817" y="881105"/>
            <a:ext cx="15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FE before split</a:t>
            </a:r>
          </a:p>
        </p:txBody>
      </p:sp>
      <p:sp>
        <p:nvSpPr>
          <p:cNvPr id="12" name="TextBox 24"/>
          <p:cNvSpPr txBox="1"/>
          <p:nvPr/>
        </p:nvSpPr>
        <p:spPr>
          <a:xfrm>
            <a:off x="5402311" y="881105"/>
            <a:ext cx="818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Proper</a:t>
            </a:r>
          </a:p>
        </p:txBody>
      </p:sp>
    </p:spTree>
    <p:extLst>
      <p:ext uri="{BB962C8B-B14F-4D97-AF65-F5344CB8AC3E}">
        <p14:creationId xmlns:p14="http://schemas.microsoft.com/office/powerpoint/2010/main" val="348131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Example: </a:t>
            </a:r>
            <a:r>
              <a:rPr lang="en-US" dirty="0" err="1"/>
              <a:t>Upsampling</a:t>
            </a:r>
            <a:r>
              <a:rPr lang="en-US" dirty="0"/>
              <a:t> before Splitting</a:t>
            </a:r>
          </a:p>
        </p:txBody>
      </p:sp>
      <p:graphicFrame>
        <p:nvGraphicFramePr>
          <p:cNvPr id="6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468234"/>
              </p:ext>
            </p:extLst>
          </p:nvPr>
        </p:nvGraphicFramePr>
        <p:xfrm>
          <a:off x="142331" y="1517898"/>
          <a:ext cx="619671" cy="39087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6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557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12294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8493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01433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29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7908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4612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995427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748825"/>
                  </a:ext>
                </a:extLst>
              </a:tr>
            </a:tbl>
          </a:graphicData>
        </a:graphic>
      </p:graphicFrame>
      <p:graphicFrame>
        <p:nvGraphicFramePr>
          <p:cNvPr id="8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2102"/>
              </p:ext>
            </p:extLst>
          </p:nvPr>
        </p:nvGraphicFramePr>
        <p:xfrm>
          <a:off x="2815292" y="4710805"/>
          <a:ext cx="619671" cy="122205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6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557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29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7908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4612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995427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748825"/>
                  </a:ext>
                </a:extLst>
              </a:tr>
            </a:tbl>
          </a:graphicData>
        </a:graphic>
      </p:graphicFrame>
      <p:graphicFrame>
        <p:nvGraphicFramePr>
          <p:cNvPr id="9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24688"/>
              </p:ext>
            </p:extLst>
          </p:nvPr>
        </p:nvGraphicFramePr>
        <p:xfrm>
          <a:off x="2815293" y="1517898"/>
          <a:ext cx="619671" cy="2686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6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557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12294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8493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01433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254" y="5431147"/>
            <a:ext cx="655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All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58046" y="4233092"/>
            <a:ext cx="676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85842" y="5907666"/>
            <a:ext cx="621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Testing</a:t>
            </a:r>
          </a:p>
        </p:txBody>
      </p:sp>
      <p:graphicFrame>
        <p:nvGraphicFramePr>
          <p:cNvPr id="13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34722"/>
              </p:ext>
            </p:extLst>
          </p:nvPr>
        </p:nvGraphicFramePr>
        <p:xfrm>
          <a:off x="1852016" y="1517898"/>
          <a:ext cx="619671" cy="439755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6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557">
                  <a:extLst>
                    <a:ext uri="{9D8B030D-6E8A-4147-A177-3AD203B41FA5}">
                      <a16:colId xmlns:a16="http://schemas.microsoft.com/office/drawing/2014/main" val="3773802470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12294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8493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01433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8329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7908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64612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995427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748825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21268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791735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674399" y="5915455"/>
            <a:ext cx="894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Upsampled</a:t>
            </a:r>
            <a:endParaRPr lang="en-US" sz="1200" dirty="0"/>
          </a:p>
          <a:p>
            <a:pPr algn="ctr"/>
            <a:r>
              <a:rPr lang="en-US" sz="1200" dirty="0"/>
              <a:t>data</a:t>
            </a:r>
          </a:p>
        </p:txBody>
      </p:sp>
      <p:cxnSp>
        <p:nvCxnSpPr>
          <p:cNvPr id="18" name="Straight Arrow Connector 17"/>
          <p:cNvCxnSpPr>
            <a:stCxn id="19" idx="3"/>
            <a:endCxn id="13" idx="1"/>
          </p:cNvCxnSpPr>
          <p:nvPr/>
        </p:nvCxnSpPr>
        <p:spPr>
          <a:xfrm>
            <a:off x="1599792" y="3472265"/>
            <a:ext cx="25222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25281" y="3313311"/>
            <a:ext cx="574511" cy="3179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U.S.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20" name="Straight Arrow Connector 19"/>
          <p:cNvCxnSpPr>
            <a:stCxn id="6" idx="3"/>
            <a:endCxn id="19" idx="1"/>
          </p:cNvCxnSpPr>
          <p:nvPr/>
        </p:nvCxnSpPr>
        <p:spPr>
          <a:xfrm>
            <a:off x="762002" y="3472265"/>
            <a:ext cx="263279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99581" y="3127413"/>
            <a:ext cx="11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09037" y="1139631"/>
            <a:ext cx="1873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BAD! Why?</a:t>
            </a:r>
          </a:p>
        </p:txBody>
      </p:sp>
    </p:spTree>
    <p:extLst>
      <p:ext uri="{BB962C8B-B14F-4D97-AF65-F5344CB8AC3E}">
        <p14:creationId xmlns:p14="http://schemas.microsoft.com/office/powerpoint/2010/main" val="291230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9" grpId="0" animBg="1"/>
      <p:bldP spid="29" grpId="0"/>
      <p:bldP spid="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Train/fit feature transformations on the training ONLY</a:t>
            </a:r>
          </a:p>
          <a:p>
            <a:pPr lvl="1"/>
            <a:r>
              <a:rPr lang="en-US" dirty="0"/>
              <a:t>Not on validation/test</a:t>
            </a:r>
          </a:p>
          <a:p>
            <a:r>
              <a:rPr lang="en-US" dirty="0"/>
              <a:t>Check feature importance</a:t>
            </a:r>
          </a:p>
          <a:p>
            <a:pPr lvl="1"/>
            <a:r>
              <a:rPr lang="en-US" dirty="0"/>
              <a:t>Do top features make sense?</a:t>
            </a:r>
          </a:p>
          <a:p>
            <a:r>
              <a:rPr lang="en-US" dirty="0"/>
              <a:t>Understand the meaning of every feature</a:t>
            </a:r>
          </a:p>
          <a:p>
            <a:pPr lvl="1"/>
            <a:r>
              <a:rPr lang="en-US" dirty="0"/>
              <a:t>For every feature, ask: "Will I have this feature at prediction time? What values can it have?"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and Detecting Leakage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82153" y="6642556"/>
            <a:ext cx="21355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65000"/>
                  </a:schemeClr>
                </a:solidFill>
              </a:rPr>
              <a:t>Source: Target Leakage in ML, </a:t>
            </a:r>
            <a:r>
              <a:rPr lang="en-US" sz="800" i="1" dirty="0" err="1">
                <a:solidFill>
                  <a:schemeClr val="bg1">
                    <a:lumMod val="65000"/>
                  </a:schemeClr>
                </a:solidFill>
              </a:rPr>
              <a:t>Yuriy</a:t>
            </a:r>
            <a:r>
              <a:rPr lang="en-US" sz="800" i="1" dirty="0">
                <a:solidFill>
                  <a:schemeClr val="bg1">
                    <a:lumMod val="65000"/>
                  </a:schemeClr>
                </a:solidFill>
              </a:rPr>
              <a:t> Guts, 2018</a:t>
            </a:r>
          </a:p>
        </p:txBody>
      </p:sp>
    </p:spTree>
    <p:extLst>
      <p:ext uri="{BB962C8B-B14F-4D97-AF65-F5344CB8AC3E}">
        <p14:creationId xmlns:p14="http://schemas.microsoft.com/office/powerpoint/2010/main" val="16274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250" y="2282023"/>
            <a:ext cx="4184650" cy="4023457"/>
          </a:xfrm>
        </p:spPr>
        <p:txBody>
          <a:bodyPr/>
          <a:lstStyle/>
          <a:p>
            <a:r>
              <a:rPr lang="en-US" dirty="0"/>
              <a:t>Prevent data leakage</a:t>
            </a:r>
          </a:p>
          <a:p>
            <a:r>
              <a:rPr lang="en-US" dirty="0"/>
              <a:t>Feature engineering</a:t>
            </a:r>
          </a:p>
          <a:p>
            <a:r>
              <a:rPr lang="en-US" dirty="0"/>
              <a:t>Feature selection</a:t>
            </a:r>
          </a:p>
          <a:p>
            <a:r>
              <a:rPr lang="en-US" dirty="0"/>
              <a:t>Hyperparameter tuning</a:t>
            </a:r>
          </a:p>
          <a:p>
            <a:r>
              <a:rPr lang="en-US" dirty="0"/>
              <a:t>Fixing class imbalance</a:t>
            </a:r>
          </a:p>
          <a:p>
            <a:r>
              <a:rPr lang="en-US" dirty="0"/>
              <a:t>Using pipelines</a:t>
            </a:r>
          </a:p>
          <a:p>
            <a:r>
              <a:rPr lang="en-US" dirty="0"/>
              <a:t>Cross validation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Which leads to which?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533900" y="2282023"/>
            <a:ext cx="4184650" cy="4023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Stop model overfitting</a:t>
            </a:r>
          </a:p>
          <a:p>
            <a:r>
              <a:rPr lang="en-US" dirty="0"/>
              <a:t>Stop model </a:t>
            </a:r>
            <a:r>
              <a:rPr lang="en-US" dirty="0" err="1"/>
              <a:t>underfitting</a:t>
            </a:r>
            <a:endParaRPr lang="en-US" dirty="0"/>
          </a:p>
          <a:p>
            <a:r>
              <a:rPr lang="en-US" dirty="0"/>
              <a:t>Faster training time</a:t>
            </a:r>
          </a:p>
          <a:p>
            <a:r>
              <a:rPr lang="en-US" dirty="0"/>
              <a:t>Increase model performance</a:t>
            </a:r>
          </a:p>
          <a:p>
            <a:r>
              <a:rPr lang="en-US" dirty="0"/>
              <a:t>Easier to prep testing/future data</a:t>
            </a:r>
          </a:p>
          <a:p>
            <a:r>
              <a:rPr lang="en-US" dirty="0"/>
              <a:t>Easier coding</a:t>
            </a:r>
          </a:p>
          <a:p>
            <a:r>
              <a:rPr lang="en-US" dirty="0"/>
              <a:t>Obtain accurate estimate of model performance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92489" y="1502796"/>
            <a:ext cx="3544625" cy="524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ML Task</a:t>
            </a: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533900" y="1248356"/>
            <a:ext cx="3544625" cy="779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303597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Feature engineering</a:t>
            </a:r>
            <a:r>
              <a:rPr lang="en-US" dirty="0">
                <a:sym typeface="Wingdings" panose="05000000000000000000" pitchFamily="2" charset="2"/>
              </a:rPr>
              <a:t>: creating newer, more awesome features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Transformations: scaling, encoding, …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If you don't do it</a:t>
            </a:r>
            <a:r>
              <a:rPr lang="en-US" dirty="0">
                <a:sym typeface="Wingdings" panose="05000000000000000000" pitchFamily="2" charset="2"/>
              </a:rPr>
              <a:t>: your model won't have the best information, and it won't achieve as good performance</a:t>
            </a:r>
          </a:p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Feature selection</a:t>
            </a:r>
            <a:r>
              <a:rPr lang="en-US" dirty="0">
                <a:sym typeface="Wingdings" panose="05000000000000000000" pitchFamily="2" charset="2"/>
              </a:rPr>
              <a:t>: selecting only the best features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Filter, wrapper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If you don't do it</a:t>
            </a:r>
            <a:r>
              <a:rPr lang="en-US" dirty="0">
                <a:sym typeface="Wingdings" panose="05000000000000000000" pitchFamily="2" charset="2"/>
              </a:rPr>
              <a:t>: extra features may hurt performance</a:t>
            </a:r>
          </a:p>
          <a:p>
            <a:r>
              <a:rPr lang="en-US" b="1" i="1" dirty="0">
                <a:solidFill>
                  <a:srgbClr val="002060"/>
                </a:solidFill>
                <a:sym typeface="Wingdings" panose="05000000000000000000" pitchFamily="2" charset="2"/>
              </a:rPr>
              <a:t>Hyperparameter tuning</a:t>
            </a:r>
            <a:r>
              <a:rPr lang="en-US" dirty="0">
                <a:sym typeface="Wingdings" panose="05000000000000000000" pitchFamily="2" charset="2"/>
              </a:rPr>
              <a:t>: finding the best values for hyperparameters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Grid search, random search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If you don't do it</a:t>
            </a:r>
            <a:r>
              <a:rPr lang="en-US" dirty="0">
                <a:sym typeface="Wingdings" panose="05000000000000000000" pitchFamily="2" charset="2"/>
              </a:rPr>
              <a:t>: Probably leaving a lot of performance on the table</a:t>
            </a:r>
          </a:p>
          <a:p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Class imbalance</a:t>
            </a:r>
            <a:r>
              <a:rPr lang="en-US" dirty="0">
                <a:sym typeface="Wingdings" panose="05000000000000000000" pitchFamily="2" charset="2"/>
              </a:rPr>
              <a:t>: when one target class is dominant</a:t>
            </a:r>
          </a:p>
          <a:p>
            <a:pPr lvl="1"/>
            <a:r>
              <a:rPr lang="en-US" dirty="0"/>
              <a:t>Class weights or resampling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If you don't do it</a:t>
            </a:r>
            <a:r>
              <a:rPr lang="en-US" dirty="0">
                <a:sym typeface="Wingdings" panose="05000000000000000000" pitchFamily="2" charset="2"/>
              </a:rPr>
              <a:t>: model will over-predict majority class, hurting performance</a:t>
            </a:r>
            <a:endParaRPr lang="en-US" dirty="0"/>
          </a:p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Data leakage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: when training data has info it shouldn't</a:t>
            </a:r>
          </a:p>
          <a:p>
            <a:pPr lvl="1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Target leakage, train-test contamination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If you don't control it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: your model will likely overfit, and you will think your model is better than it really is</a:t>
            </a:r>
            <a:endParaRPr lang="en-US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5232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64B4-F784-3C24-FAE0-1720A740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93C6D-7881-D0A1-090E-D1BDCE661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2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1481"/>
          <a:stretch/>
        </p:blipFill>
        <p:spPr>
          <a:xfrm>
            <a:off x="349249" y="927741"/>
            <a:ext cx="3996174" cy="574158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3085210" y="4094946"/>
            <a:ext cx="1559403" cy="689718"/>
          </a:xfrm>
          <a:prstGeom prst="wedgeRoundRectCallout">
            <a:avLst>
              <a:gd name="adj1" fmla="val -66014"/>
              <a:gd name="adj2" fmla="val 134570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Must do all the same transforms to test data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347336" y="6097130"/>
            <a:ext cx="2169172" cy="689718"/>
          </a:xfrm>
          <a:prstGeom prst="wedgeRoundRectCallout">
            <a:avLst>
              <a:gd name="adj1" fmla="val -113409"/>
              <a:gd name="adj2" fmla="val 17677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This doesn't even do cross validation; would have to put this al in a loop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927741"/>
            <a:ext cx="4616338" cy="254932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2922326" y="2916817"/>
            <a:ext cx="1423097" cy="689718"/>
          </a:xfrm>
          <a:prstGeom prst="wedgeRoundRectCallout">
            <a:avLst>
              <a:gd name="adj1" fmla="val -61334"/>
              <a:gd name="adj2" fmla="val 72890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Must manually chain together transformations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842069" y="3798533"/>
            <a:ext cx="1968593" cy="689718"/>
          </a:xfrm>
          <a:prstGeom prst="wedgeRoundRectCallout">
            <a:avLst>
              <a:gd name="adj1" fmla="val -62382"/>
              <a:gd name="adj2" fmla="val -132928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fit() calls all Transformers and Estimators properly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4749387" y="4553093"/>
            <a:ext cx="1968593" cy="689718"/>
          </a:xfrm>
          <a:prstGeom prst="wedgeRoundRectCallout">
            <a:avLst>
              <a:gd name="adj1" fmla="val -21276"/>
              <a:gd name="adj2" fmla="val -200976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predict() calls all Transformers and Estimators properly</a:t>
            </a:r>
          </a:p>
        </p:txBody>
      </p:sp>
    </p:spTree>
    <p:extLst>
      <p:ext uri="{BB962C8B-B14F-4D97-AF65-F5344CB8AC3E}">
        <p14:creationId xmlns:p14="http://schemas.microsoft.com/office/powerpoint/2010/main" val="106054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9" grpId="0" animBg="1"/>
      <p:bldP spid="12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b="20031"/>
          <a:stretch/>
        </p:blipFill>
        <p:spPr>
          <a:xfrm>
            <a:off x="445724" y="2254169"/>
            <a:ext cx="7555276" cy="444878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772002"/>
            <a:ext cx="8445500" cy="10575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Way to put all FE, FS, etc. steps together in one object</a:t>
            </a:r>
          </a:p>
          <a:p>
            <a:r>
              <a:rPr lang="en-US" dirty="0"/>
              <a:t>Can easily fit/train transformers on just training data</a:t>
            </a:r>
          </a:p>
          <a:p>
            <a:r>
              <a:rPr lang="en-US" dirty="0"/>
              <a:t>Can re-use pipeline easily on new test data; all steps will be applied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Pipelines: The Easier Way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837982" y="2174862"/>
            <a:ext cx="2132371" cy="514800"/>
          </a:xfrm>
          <a:prstGeom prst="wedgeRoundRectCallout">
            <a:avLst>
              <a:gd name="adj1" fmla="val -108666"/>
              <a:gd name="adj2" fmla="val 244845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075003" y="3043164"/>
            <a:ext cx="2132371" cy="514800"/>
          </a:xfrm>
          <a:prstGeom prst="wedgeRoundRectCallout">
            <a:avLst>
              <a:gd name="adj1" fmla="val -146634"/>
              <a:gd name="adj2" fmla="val 135682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Feature Selection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868629" y="3982607"/>
            <a:ext cx="2132371" cy="514800"/>
          </a:xfrm>
          <a:prstGeom prst="wedgeRoundRectCallout">
            <a:avLst>
              <a:gd name="adj1" fmla="val -112239"/>
              <a:gd name="adj2" fmla="val 130131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Hyper Parameter Tuning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503628" y="4927886"/>
            <a:ext cx="2132371" cy="514800"/>
          </a:xfrm>
          <a:prstGeom prst="wedgeRoundRectCallout">
            <a:avLst>
              <a:gd name="adj1" fmla="val -185942"/>
              <a:gd name="adj2" fmla="val 139382"/>
              <a:gd name="adj3" fmla="val 16667"/>
            </a:avLst>
          </a:prstGeom>
          <a:solidFill>
            <a:srgbClr val="00B4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58563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88" y="1657349"/>
            <a:ext cx="8181023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07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90515"/>
              </p:ext>
            </p:extLst>
          </p:nvPr>
        </p:nvGraphicFramePr>
        <p:xfrm>
          <a:off x="539261" y="1271710"/>
          <a:ext cx="7604372" cy="233540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8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322">
                  <a:extLst>
                    <a:ext uri="{9D8B030D-6E8A-4147-A177-3AD203B41FA5}">
                      <a16:colId xmlns:a16="http://schemas.microsoft.com/office/drawing/2014/main" val="928853160"/>
                    </a:ext>
                  </a:extLst>
                </a:gridCol>
                <a:gridCol w="1022322">
                  <a:extLst>
                    <a:ext uri="{9D8B030D-6E8A-4147-A177-3AD203B41FA5}">
                      <a16:colId xmlns:a16="http://schemas.microsoft.com/office/drawing/2014/main" val="4285529635"/>
                    </a:ext>
                  </a:extLst>
                </a:gridCol>
                <a:gridCol w="1022322">
                  <a:extLst>
                    <a:ext uri="{9D8B030D-6E8A-4147-A177-3AD203B41FA5}">
                      <a16:colId xmlns:a16="http://schemas.microsoft.com/office/drawing/2014/main" val="1167099421"/>
                    </a:ext>
                  </a:extLst>
                </a:gridCol>
                <a:gridCol w="1022322">
                  <a:extLst>
                    <a:ext uri="{9D8B030D-6E8A-4147-A177-3AD203B41FA5}">
                      <a16:colId xmlns:a16="http://schemas.microsoft.com/office/drawing/2014/main" val="2566781650"/>
                    </a:ext>
                  </a:extLst>
                </a:gridCol>
                <a:gridCol w="1022322">
                  <a:extLst>
                    <a:ext uri="{9D8B030D-6E8A-4147-A177-3AD203B41FA5}">
                      <a16:colId xmlns:a16="http://schemas.microsoft.com/office/drawing/2014/main" val="3317184857"/>
                    </a:ext>
                  </a:extLst>
                </a:gridCol>
                <a:gridCol w="1022322">
                  <a:extLst>
                    <a:ext uri="{9D8B030D-6E8A-4147-A177-3AD203B41FA5}">
                      <a16:colId xmlns:a16="http://schemas.microsoft.com/office/drawing/2014/main" val="3117611732"/>
                    </a:ext>
                  </a:extLst>
                </a:gridCol>
              </a:tblGrid>
              <a:tr h="21754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Gender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Income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Status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Children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Job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Buy?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000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150,000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Engineer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000"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50,000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Teacher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100,000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Married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Engineer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Single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Doctor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50,000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Teacher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60,000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Single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Teacher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9924171"/>
                  </a:ext>
                </a:extLst>
              </a:tr>
              <a:tr h="21754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10,000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Student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No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66258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E5CFFA-DAD3-4C14-89F3-524196C4014C}"/>
              </a:ext>
            </a:extLst>
          </p:cNvPr>
          <p:cNvSpPr txBox="1"/>
          <p:nvPr/>
        </p:nvSpPr>
        <p:spPr>
          <a:xfrm>
            <a:off x="5900804" y="6665762"/>
            <a:ext cx="3243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Table from Table 5.2 of Designing Machine Learning Systems, Chip </a:t>
            </a:r>
            <a:r>
              <a:rPr lang="en-US" sz="800" dirty="0" err="1">
                <a:solidFill>
                  <a:schemeClr val="bg1">
                    <a:lumMod val="75000"/>
                  </a:schemeClr>
                </a:solidFill>
              </a:rPr>
              <a:t>Huyen</a:t>
            </a:r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9E994F4-0FE6-44AD-B878-0BFB7A1C2E1A}"/>
              </a:ext>
            </a:extLst>
          </p:cNvPr>
          <p:cNvSpPr txBox="1">
            <a:spLocks/>
          </p:cNvSpPr>
          <p:nvPr/>
        </p:nvSpPr>
        <p:spPr>
          <a:xfrm>
            <a:off x="616226" y="3829538"/>
            <a:ext cx="7871791" cy="2746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Solutions:</a:t>
            </a:r>
          </a:p>
          <a:p>
            <a:r>
              <a:rPr lang="en-US" sz="1800" dirty="0"/>
              <a:t>Manually fix missing values</a:t>
            </a:r>
          </a:p>
          <a:p>
            <a:r>
              <a:rPr lang="en-US" sz="1800" dirty="0"/>
              <a:t>Use algorithms that are robust to missing data</a:t>
            </a:r>
          </a:p>
          <a:p>
            <a:r>
              <a:rPr lang="en-US" sz="1800" dirty="0"/>
              <a:t>Delete features and/or instances with missing values</a:t>
            </a:r>
          </a:p>
          <a:p>
            <a:r>
              <a:rPr lang="en-US" sz="1800" dirty="0"/>
              <a:t>Imputation (Simple or Multiple)</a:t>
            </a:r>
          </a:p>
        </p:txBody>
      </p:sp>
    </p:spTree>
    <p:extLst>
      <p:ext uri="{BB962C8B-B14F-4D97-AF65-F5344CB8AC3E}">
        <p14:creationId xmlns:p14="http://schemas.microsoft.com/office/powerpoint/2010/main" val="78592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0" y="1868261"/>
            <a:ext cx="8890553" cy="4319888"/>
          </a:xfrm>
          <a:prstGeom prst="rect">
            <a:avLst/>
          </a:prstGeom>
          <a:solidFill>
            <a:srgbClr val="F04E5E">
              <a:alpha val="21176"/>
            </a:srgbClr>
          </a:solidFill>
          <a:ln w="28575">
            <a:solidFill>
              <a:srgbClr val="F04E5E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 Do It all Under the Hood!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984" y="4434674"/>
            <a:ext cx="497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raw </a:t>
            </a:r>
          </a:p>
          <a:p>
            <a:pPr algn="ctr"/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6321134" y="3016816"/>
            <a:ext cx="853796" cy="2943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Model</a:t>
            </a:r>
          </a:p>
        </p:txBody>
      </p:sp>
      <p:graphicFrame>
        <p:nvGraphicFramePr>
          <p:cNvPr id="7" name="Table 23"/>
          <p:cNvGraphicFramePr>
            <a:graphicFrameLocks noGrp="1"/>
          </p:cNvGraphicFramePr>
          <p:nvPr/>
        </p:nvGraphicFramePr>
        <p:xfrm>
          <a:off x="61856" y="2983129"/>
          <a:ext cx="258383" cy="146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069943"/>
                  </a:ext>
                </a:extLst>
              </a:tr>
            </a:tbl>
          </a:graphicData>
        </a:graphic>
      </p:graphicFrame>
      <p:graphicFrame>
        <p:nvGraphicFramePr>
          <p:cNvPr id="8" name="Table 24"/>
          <p:cNvGraphicFramePr>
            <a:graphicFrameLocks noGrp="1"/>
          </p:cNvGraphicFramePr>
          <p:nvPr/>
        </p:nvGraphicFramePr>
        <p:xfrm>
          <a:off x="383215" y="2983130"/>
          <a:ext cx="516766" cy="1464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298365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527619" y="3018391"/>
            <a:ext cx="521700" cy="289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DT</a:t>
            </a:r>
          </a:p>
        </p:txBody>
      </p:sp>
      <p:cxnSp>
        <p:nvCxnSpPr>
          <p:cNvPr id="10" name="Straight Arrow Connector 177"/>
          <p:cNvCxnSpPr>
            <a:stCxn id="9" idx="3"/>
            <a:endCxn id="5" idx="1"/>
          </p:cNvCxnSpPr>
          <p:nvPr/>
        </p:nvCxnSpPr>
        <p:spPr>
          <a:xfrm>
            <a:off x="6049319" y="3162969"/>
            <a:ext cx="271815" cy="1045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32379" y="2626013"/>
            <a:ext cx="748818" cy="2891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Scale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12" name="Straight Arrow Connector 177"/>
          <p:cNvCxnSpPr>
            <a:endCxn id="9" idx="1"/>
          </p:cNvCxnSpPr>
          <p:nvPr/>
        </p:nvCxnSpPr>
        <p:spPr>
          <a:xfrm>
            <a:off x="5133947" y="3162969"/>
            <a:ext cx="393672" cy="0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93969" y="2400042"/>
            <a:ext cx="1249008" cy="214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ysClr val="windowText" lastClr="000000"/>
                </a:solidFill>
              </a:rPr>
              <a:t>max_depth</a:t>
            </a:r>
            <a:r>
              <a:rPr lang="en-US" sz="1200" dirty="0">
                <a:solidFill>
                  <a:sysClr val="windowText" lastClr="000000"/>
                </a:solidFill>
              </a:rPr>
              <a:t>=4, …</a:t>
            </a:r>
          </a:p>
        </p:txBody>
      </p:sp>
      <p:cxnSp>
        <p:nvCxnSpPr>
          <p:cNvPr id="14" name="Straight Arrow Connector 177"/>
          <p:cNvCxnSpPr>
            <a:stCxn id="13" idx="2"/>
            <a:endCxn id="9" idx="0"/>
          </p:cNvCxnSpPr>
          <p:nvPr/>
        </p:nvCxnSpPr>
        <p:spPr>
          <a:xfrm flipH="1">
            <a:off x="5788469" y="2614973"/>
            <a:ext cx="30004" cy="403418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20916" y="3751367"/>
            <a:ext cx="1089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transformed</a:t>
            </a:r>
          </a:p>
          <a:p>
            <a:pPr algn="ctr"/>
            <a:r>
              <a:rPr lang="en-US" sz="1400" dirty="0"/>
              <a:t>train</a:t>
            </a:r>
          </a:p>
        </p:txBody>
      </p:sp>
      <p:graphicFrame>
        <p:nvGraphicFramePr>
          <p:cNvPr id="41" name="Table 23"/>
          <p:cNvGraphicFramePr>
            <a:graphicFrameLocks noGrp="1"/>
          </p:cNvGraphicFramePr>
          <p:nvPr/>
        </p:nvGraphicFramePr>
        <p:xfrm>
          <a:off x="4235293" y="2556589"/>
          <a:ext cx="258383" cy="122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2" name="Table 24"/>
          <p:cNvGraphicFramePr>
            <a:graphicFrameLocks noGrp="1"/>
          </p:cNvGraphicFramePr>
          <p:nvPr/>
        </p:nvGraphicFramePr>
        <p:xfrm>
          <a:off x="4556652" y="2556590"/>
          <a:ext cx="516766" cy="122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45" name="Straight Arrow Connector 177"/>
          <p:cNvCxnSpPr>
            <a:stCxn id="28" idx="3"/>
          </p:cNvCxnSpPr>
          <p:nvPr/>
        </p:nvCxnSpPr>
        <p:spPr>
          <a:xfrm>
            <a:off x="2338983" y="3159131"/>
            <a:ext cx="403973" cy="0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832379" y="3030069"/>
            <a:ext cx="748818" cy="2891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Sample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32379" y="3421186"/>
            <a:ext cx="748818" cy="2891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Select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cxnSp>
        <p:nvCxnSpPr>
          <p:cNvPr id="48" name="Straight Arrow Connector 177"/>
          <p:cNvCxnSpPr>
            <a:endCxn id="41" idx="1"/>
          </p:cNvCxnSpPr>
          <p:nvPr/>
        </p:nvCxnSpPr>
        <p:spPr>
          <a:xfrm>
            <a:off x="3769722" y="3166696"/>
            <a:ext cx="465571" cy="0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832379" y="3824250"/>
            <a:ext cx="748818" cy="2891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…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832379" y="2203291"/>
            <a:ext cx="748818" cy="2891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Impute</a:t>
            </a:r>
            <a:endParaRPr lang="en-US" sz="11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27" name="Table 23"/>
          <p:cNvGraphicFramePr>
            <a:graphicFrameLocks noGrp="1"/>
          </p:cNvGraphicFramePr>
          <p:nvPr/>
        </p:nvGraphicFramePr>
        <p:xfrm>
          <a:off x="1500858" y="2671229"/>
          <a:ext cx="258383" cy="975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Table 24"/>
          <p:cNvGraphicFramePr>
            <a:graphicFrameLocks noGrp="1"/>
          </p:cNvGraphicFramePr>
          <p:nvPr/>
        </p:nvGraphicFramePr>
        <p:xfrm>
          <a:off x="1822217" y="2671230"/>
          <a:ext cx="516766" cy="975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9" name="Table 23"/>
          <p:cNvGraphicFramePr>
            <a:graphicFrameLocks noGrp="1"/>
          </p:cNvGraphicFramePr>
          <p:nvPr/>
        </p:nvGraphicFramePr>
        <p:xfrm>
          <a:off x="1500858" y="4722625"/>
          <a:ext cx="258383" cy="731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Table 24"/>
          <p:cNvGraphicFramePr>
            <a:graphicFrameLocks noGrp="1"/>
          </p:cNvGraphicFramePr>
          <p:nvPr/>
        </p:nvGraphicFramePr>
        <p:xfrm>
          <a:off x="1822217" y="4722626"/>
          <a:ext cx="516766" cy="731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731388" y="3639918"/>
            <a:ext cx="527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train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63576" y="5454017"/>
            <a:ext cx="462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test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20915" y="5495668"/>
            <a:ext cx="1089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transformed</a:t>
            </a:r>
          </a:p>
          <a:p>
            <a:pPr algn="ctr"/>
            <a:r>
              <a:rPr lang="en-US" sz="1400" dirty="0"/>
              <a:t>test</a:t>
            </a:r>
          </a:p>
        </p:txBody>
      </p:sp>
      <p:graphicFrame>
        <p:nvGraphicFramePr>
          <p:cNvPr id="37" name="Table 23"/>
          <p:cNvGraphicFramePr>
            <a:graphicFrameLocks noGrp="1"/>
          </p:cNvGraphicFramePr>
          <p:nvPr/>
        </p:nvGraphicFramePr>
        <p:xfrm>
          <a:off x="4235293" y="4459284"/>
          <a:ext cx="258383" cy="731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8" name="Table 24"/>
          <p:cNvGraphicFramePr>
            <a:graphicFrameLocks noGrp="1"/>
          </p:cNvGraphicFramePr>
          <p:nvPr/>
        </p:nvGraphicFramePr>
        <p:xfrm>
          <a:off x="4556652" y="4459285"/>
          <a:ext cx="516766" cy="731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4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9" name="Straight Arrow Connector 177"/>
          <p:cNvCxnSpPr>
            <a:stCxn id="30" idx="3"/>
          </p:cNvCxnSpPr>
          <p:nvPr/>
        </p:nvCxnSpPr>
        <p:spPr>
          <a:xfrm flipV="1">
            <a:off x="2338983" y="4394819"/>
            <a:ext cx="858379" cy="693503"/>
          </a:xfrm>
          <a:prstGeom prst="straightConnector1">
            <a:avLst/>
          </a:prstGeom>
          <a:ln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77"/>
          <p:cNvCxnSpPr/>
          <p:nvPr/>
        </p:nvCxnSpPr>
        <p:spPr>
          <a:xfrm>
            <a:off x="3467662" y="4434674"/>
            <a:ext cx="583343" cy="523220"/>
          </a:xfrm>
          <a:prstGeom prst="straightConnector1">
            <a:avLst/>
          </a:prstGeom>
          <a:ln>
            <a:prstDash val="sys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77"/>
          <p:cNvCxnSpPr>
            <a:stCxn id="38" idx="3"/>
            <a:endCxn id="5" idx="2"/>
          </p:cNvCxnSpPr>
          <p:nvPr/>
        </p:nvCxnSpPr>
        <p:spPr>
          <a:xfrm flipV="1">
            <a:off x="5073418" y="3311212"/>
            <a:ext cx="1674614" cy="1513769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77"/>
          <p:cNvCxnSpPr>
            <a:stCxn id="5" idx="3"/>
            <a:endCxn id="61" idx="1"/>
          </p:cNvCxnSpPr>
          <p:nvPr/>
        </p:nvCxnSpPr>
        <p:spPr>
          <a:xfrm flipV="1">
            <a:off x="7174930" y="3163007"/>
            <a:ext cx="254607" cy="1007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177"/>
          <p:cNvCxnSpPr>
            <a:stCxn id="37" idx="2"/>
            <a:endCxn id="61" idx="2"/>
          </p:cNvCxnSpPr>
          <p:nvPr/>
        </p:nvCxnSpPr>
        <p:spPr>
          <a:xfrm rot="5400000" flipH="1" flipV="1">
            <a:off x="5122033" y="2771217"/>
            <a:ext cx="1661909" cy="3177009"/>
          </a:xfrm>
          <a:prstGeom prst="bentConnector3">
            <a:avLst>
              <a:gd name="adj1" fmla="val -13755"/>
            </a:avLst>
          </a:prstGeom>
          <a:ln>
            <a:prstDash val="sysDash"/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7429537" y="2797247"/>
          <a:ext cx="22391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2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2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2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7466058" y="3004128"/>
            <a:ext cx="142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F1 = 79%</a:t>
            </a:r>
          </a:p>
        </p:txBody>
      </p:sp>
      <p:sp>
        <p:nvSpPr>
          <p:cNvPr id="88" name="Rounded Rectangular Callout 87"/>
          <p:cNvSpPr/>
          <p:nvPr/>
        </p:nvSpPr>
        <p:spPr>
          <a:xfrm>
            <a:off x="6683289" y="981614"/>
            <a:ext cx="1949773" cy="535385"/>
          </a:xfrm>
          <a:prstGeom prst="wedgeRoundRectCallout">
            <a:avLst>
              <a:gd name="adj1" fmla="val -132186"/>
              <a:gd name="adj2" fmla="val 142641"/>
              <a:gd name="adj3" fmla="val 16667"/>
            </a:avLst>
          </a:prstGeom>
          <a:solidFill>
            <a:srgbClr val="F04E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Repeat K times</a:t>
            </a:r>
          </a:p>
        </p:txBody>
      </p:sp>
      <p:sp>
        <p:nvSpPr>
          <p:cNvPr id="90" name="Right Brace 89"/>
          <p:cNvSpPr/>
          <p:nvPr/>
        </p:nvSpPr>
        <p:spPr>
          <a:xfrm>
            <a:off x="895148" y="3218729"/>
            <a:ext cx="198317" cy="694069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177"/>
          <p:cNvCxnSpPr>
            <a:stCxn id="90" idx="1"/>
            <a:endCxn id="27" idx="1"/>
          </p:cNvCxnSpPr>
          <p:nvPr/>
        </p:nvCxnSpPr>
        <p:spPr>
          <a:xfrm flipV="1">
            <a:off x="1093465" y="3159130"/>
            <a:ext cx="407393" cy="406634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177"/>
          <p:cNvCxnSpPr>
            <a:stCxn id="96" idx="1"/>
            <a:endCxn id="29" idx="1"/>
          </p:cNvCxnSpPr>
          <p:nvPr/>
        </p:nvCxnSpPr>
        <p:spPr>
          <a:xfrm>
            <a:off x="1092151" y="4221635"/>
            <a:ext cx="408707" cy="866686"/>
          </a:xfrm>
          <a:prstGeom prst="straightConnector1">
            <a:avLst/>
          </a:prstGeom>
          <a:ln>
            <a:prstDash val="soli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ight Brace 95"/>
          <p:cNvSpPr/>
          <p:nvPr/>
        </p:nvSpPr>
        <p:spPr>
          <a:xfrm>
            <a:off x="895149" y="3972397"/>
            <a:ext cx="197002" cy="498475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Tutorial by Data School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78" y="882596"/>
            <a:ext cx="8263643" cy="4699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6608" y="5709037"/>
            <a:ext cx="499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Use Pipeline to chain together multiple steps </a:t>
            </a:r>
            <a:r>
              <a:rPr lang="en-US" dirty="0"/>
              <a:t>(3:11)</a:t>
            </a:r>
          </a:p>
        </p:txBody>
      </p:sp>
    </p:spTree>
    <p:extLst>
      <p:ext uri="{BB962C8B-B14F-4D97-AF65-F5344CB8AC3E}">
        <p14:creationId xmlns:p14="http://schemas.microsoft.com/office/powerpoint/2010/main" val="75063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1150" y="715595"/>
            <a:ext cx="8445500" cy="2718269"/>
          </a:xfrm>
        </p:spPr>
        <p:txBody>
          <a:bodyPr/>
          <a:lstStyle/>
          <a:p>
            <a:r>
              <a:rPr lang="en-US" dirty="0"/>
              <a:t>Sometimes, missing values have a "meaning"</a:t>
            </a:r>
          </a:p>
          <a:p>
            <a:r>
              <a:rPr lang="en-US" dirty="0"/>
              <a:t>Replace </a:t>
            </a:r>
            <a:r>
              <a:rPr lang="en-US" dirty="0" err="1"/>
              <a:t>NaNs</a:t>
            </a:r>
            <a:r>
              <a:rPr lang="en-US" dirty="0"/>
              <a:t> with meaningful value</a:t>
            </a:r>
          </a:p>
          <a:p>
            <a:r>
              <a:rPr lang="en-US" dirty="0"/>
              <a:t>Ideal situation: easiest fix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Manually Fix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146231"/>
              </p:ext>
            </p:extLst>
          </p:nvPr>
        </p:nvGraphicFramePr>
        <p:xfrm>
          <a:off x="1187704" y="3657600"/>
          <a:ext cx="6692392" cy="25819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7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4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3297">
                  <a:extLst>
                    <a:ext uri="{9D8B030D-6E8A-4147-A177-3AD203B41FA5}">
                      <a16:colId xmlns:a16="http://schemas.microsoft.com/office/drawing/2014/main" val="92885316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4285529635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188940936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812979733"/>
                    </a:ext>
                  </a:extLst>
                </a:gridCol>
              </a:tblGrid>
              <a:tr h="154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ID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Address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HouseType</a:t>
                      </a:r>
                      <a:endParaRPr lang="en-US" sz="1800" dirty="0">
                        <a:effectLst/>
                        <a:latin typeface="+mn-lt"/>
                        <a:ea typeface="宋体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Bedrooms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Alley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Price</a:t>
                      </a: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218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3638 Robson St</a:t>
                      </a:r>
                      <a:endParaRPr lang="en-US" sz="1800" b="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Apartment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NaN</a:t>
                      </a:r>
                      <a:endParaRPr lang="en-US" sz="18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649155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218"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2301 Pine Street</a:t>
                      </a:r>
                      <a:endParaRPr lang="en-US" sz="1800" b="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Duplex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Gravel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723127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1682 Bayfield St</a:t>
                      </a:r>
                      <a:endParaRPr lang="en-US" sz="1800" b="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Detached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NaN</a:t>
                      </a:r>
                      <a:endParaRPr lang="en-US" sz="18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751975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1674 Bayfield St</a:t>
                      </a:r>
                      <a:endParaRPr lang="en-US" sz="1800" b="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Single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err="1"/>
                        <a:t>NaN</a:t>
                      </a:r>
                      <a:endParaRPr lang="en-US" sz="18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816670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2633 Pape Ave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Single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Paved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321588</a:t>
                      </a: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740424"/>
                  </a:ext>
                </a:extLst>
              </a:tr>
              <a:tr h="21161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+mn-lt"/>
                          <a:ea typeface="宋体" charset="0"/>
                          <a:cs typeface="Times New Roman" charset="0"/>
                        </a:rPr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503 Queens Bay</a:t>
                      </a:r>
                      <a:endParaRPr lang="en-US" sz="1800" b="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Apartment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Paved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922380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0288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41732" y="6331902"/>
            <a:ext cx="178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Price Data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241463" y="3059934"/>
            <a:ext cx="2373788" cy="321044"/>
          </a:xfrm>
          <a:prstGeom prst="wedgeRoundRectCallout">
            <a:avLst>
              <a:gd name="adj1" fmla="val -63540"/>
              <a:gd name="adj2" fmla="val 288975"/>
              <a:gd name="adj3" fmla="val 16667"/>
            </a:avLst>
          </a:prstGeom>
          <a:solidFill>
            <a:srgbClr val="097E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Replace </a:t>
            </a:r>
            <a:r>
              <a:rPr lang="en-US" sz="1400" dirty="0" err="1">
                <a:solidFill>
                  <a:schemeClr val="bg1"/>
                </a:solidFill>
              </a:rPr>
              <a:t>NaNs</a:t>
            </a:r>
            <a:r>
              <a:rPr lang="en-US" sz="1400" dirty="0">
                <a:solidFill>
                  <a:schemeClr val="bg1"/>
                </a:solidFill>
              </a:rPr>
              <a:t> with "No Alley"</a:t>
            </a:r>
          </a:p>
        </p:txBody>
      </p:sp>
    </p:spTree>
    <p:extLst>
      <p:ext uri="{BB962C8B-B14F-4D97-AF65-F5344CB8AC3E}">
        <p14:creationId xmlns:p14="http://schemas.microsoft.com/office/powerpoint/2010/main" val="14317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66A41F427F964E9F0AB7F54ACE87E5" ma:contentTypeVersion="13" ma:contentTypeDescription="Create a new document." ma:contentTypeScope="" ma:versionID="c81555cd91feb77f09d65ad5cb4c01eb">
  <xsd:schema xmlns:xsd="http://www.w3.org/2001/XMLSchema" xmlns:xs="http://www.w3.org/2001/XMLSchema" xmlns:p="http://schemas.microsoft.com/office/2006/metadata/properties" xmlns:ns3="23039c86-674d-462a-8d83-5e620a3b4102" xmlns:ns4="e9dcefa5-b315-400b-896b-7e793fb01933" targetNamespace="http://schemas.microsoft.com/office/2006/metadata/properties" ma:root="true" ma:fieldsID="a79b0bfc3ccc22242170e46303003252" ns3:_="" ns4:_="">
    <xsd:import namespace="23039c86-674d-462a-8d83-5e620a3b4102"/>
    <xsd:import namespace="e9dcefa5-b315-400b-896b-7e793fb019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39c86-674d-462a-8d83-5e620a3b41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cefa5-b315-400b-896b-7e793fb0193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98EE04-7210-4C29-9E9A-2B39ADD8F66F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e9dcefa5-b315-400b-896b-7e793fb01933"/>
    <ds:schemaRef ds:uri="23039c86-674d-462a-8d83-5e620a3b4102"/>
    <ds:schemaRef ds:uri="http://purl.org/dc/dcmitype/"/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12E1EA3-2097-4A6A-9EBF-B44E632495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39c86-674d-462a-8d83-5e620a3b4102"/>
    <ds:schemaRef ds:uri="e9dcefa5-b315-400b-896b-7e793fb019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6DD962-131E-40B6-A820-F8C4B6296F0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48617</TotalTime>
  <Words>5081</Words>
  <Application>Microsoft Macintosh PowerPoint</Application>
  <PresentationFormat>On-screen Show (4:3)</PresentationFormat>
  <Paragraphs>2460</Paragraphs>
  <Slides>81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Cambria Math</vt:lpstr>
      <vt:lpstr>Georgia</vt:lpstr>
      <vt:lpstr>myriad-pro</vt:lpstr>
      <vt:lpstr>Roboto</vt:lpstr>
      <vt:lpstr>Wingdings</vt:lpstr>
      <vt:lpstr>Theme2</vt:lpstr>
      <vt:lpstr> MMA 869 Machine Learning &amp; AI  Session 4: Enhancing the ML Process </vt:lpstr>
      <vt:lpstr>Guide to Success</vt:lpstr>
      <vt:lpstr>Big Picture</vt:lpstr>
      <vt:lpstr>Feature Engineering</vt:lpstr>
      <vt:lpstr>Motivation</vt:lpstr>
      <vt:lpstr>Feature Engineering is a Big Deal</vt:lpstr>
      <vt:lpstr>Awesome Tools</vt:lpstr>
      <vt:lpstr>Handling Missing Data</vt:lpstr>
      <vt:lpstr>Solution: Manually Fix</vt:lpstr>
      <vt:lpstr>Solution: Use Robust Algorithms </vt:lpstr>
      <vt:lpstr>Solution: Delete Features and/or Instances</vt:lpstr>
      <vt:lpstr>Solution: Simple Imputation</vt:lpstr>
      <vt:lpstr>Solution: Multiple Imputation</vt:lpstr>
      <vt:lpstr>Missing Data: More Info</vt:lpstr>
      <vt:lpstr>Transformations</vt:lpstr>
      <vt:lpstr>Scaling</vt:lpstr>
      <vt:lpstr>Standardization</vt:lpstr>
      <vt:lpstr>Min-Max Scaling (Normalization)</vt:lpstr>
      <vt:lpstr>Log</vt:lpstr>
      <vt:lpstr>Box-Cox</vt:lpstr>
      <vt:lpstr>Exercise</vt:lpstr>
      <vt:lpstr>Discretization (Binning)</vt:lpstr>
      <vt:lpstr>Discretization: Probably Not Good</vt:lpstr>
      <vt:lpstr>Encoding</vt:lpstr>
      <vt:lpstr>One Hot Encoding</vt:lpstr>
      <vt:lpstr>Exercise</vt:lpstr>
      <vt:lpstr>Ordinal Encoding</vt:lpstr>
      <vt:lpstr>Target Encoding</vt:lpstr>
      <vt:lpstr>Exercise</vt:lpstr>
      <vt:lpstr>Target Encoding: Overfitting</vt:lpstr>
      <vt:lpstr>Nice Python Package</vt:lpstr>
      <vt:lpstr>High-Cardinality Categorical Features</vt:lpstr>
      <vt:lpstr>Datetime Features</vt:lpstr>
      <vt:lpstr>Non-Linear Mathematical Transformations</vt:lpstr>
      <vt:lpstr>Feature Combinations/Crossings</vt:lpstr>
      <vt:lpstr>Packages</vt:lpstr>
      <vt:lpstr>Aggregations</vt:lpstr>
      <vt:lpstr>Exercise</vt:lpstr>
      <vt:lpstr>More Information on FE</vt:lpstr>
      <vt:lpstr>Feature Selection</vt:lpstr>
      <vt:lpstr>Feature Selection</vt:lpstr>
      <vt:lpstr>Filter Methods</vt:lpstr>
      <vt:lpstr>Wrapper Methods</vt:lpstr>
      <vt:lpstr>Hyperparameter Tuning</vt:lpstr>
      <vt:lpstr>Motivation</vt:lpstr>
      <vt:lpstr>Hyperparameter Tuning</vt:lpstr>
      <vt:lpstr>Grid Search</vt:lpstr>
      <vt:lpstr>Example</vt:lpstr>
      <vt:lpstr>Table</vt:lpstr>
      <vt:lpstr>Random Search</vt:lpstr>
      <vt:lpstr>Example</vt:lpstr>
      <vt:lpstr>Table</vt:lpstr>
      <vt:lpstr>Advanced Search Algorithms</vt:lpstr>
      <vt:lpstr>Python Tutorial</vt:lpstr>
      <vt:lpstr>Class Imbalance</vt:lpstr>
      <vt:lpstr>Imbalanced Data</vt:lpstr>
      <vt:lpstr>Solutions</vt:lpstr>
      <vt:lpstr>Class Weighting</vt:lpstr>
      <vt:lpstr>Over Sample</vt:lpstr>
      <vt:lpstr>Generate Synthetic Data</vt:lpstr>
      <vt:lpstr>Under Sample</vt:lpstr>
      <vt:lpstr>Exercise</vt:lpstr>
      <vt:lpstr>Data Leakage</vt:lpstr>
      <vt:lpstr>Data Leakage</vt:lpstr>
      <vt:lpstr>Target Leakage</vt:lpstr>
      <vt:lpstr>Bad Splitting</vt:lpstr>
      <vt:lpstr>Bad Splitting</vt:lpstr>
      <vt:lpstr>Bad Splitting</vt:lpstr>
      <vt:lpstr>FE Before Splitting</vt:lpstr>
      <vt:lpstr>The Proper Way</vt:lpstr>
      <vt:lpstr>Comparison</vt:lpstr>
      <vt:lpstr>Another Example: Upsampling before Splitting</vt:lpstr>
      <vt:lpstr>Avoiding and Detecting Leakage</vt:lpstr>
      <vt:lpstr>Exercise: Which leads to which?</vt:lpstr>
      <vt:lpstr>Summary</vt:lpstr>
      <vt:lpstr>Appendix: pipelines</vt:lpstr>
      <vt:lpstr>Motivation</vt:lpstr>
      <vt:lpstr>Pipelines: The Easier Way</vt:lpstr>
      <vt:lpstr>Pipelines</vt:lpstr>
      <vt:lpstr>Pipelines Do It all Under the Hood!</vt:lpstr>
      <vt:lpstr>Quick Tutorial by Data School</vt:lpstr>
    </vt:vector>
  </TitlesOfParts>
  <Company>Queen's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Mikhail Nediak</dc:creator>
  <cp:lastModifiedBy>Nasrin Yousefi</cp:lastModifiedBy>
  <cp:revision>660</cp:revision>
  <dcterms:created xsi:type="dcterms:W3CDTF">2013-08-30T05:36:50Z</dcterms:created>
  <dcterms:modified xsi:type="dcterms:W3CDTF">2024-11-06T18:20:42Z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0x0101001066A41F427F964E9F0AB7F54ACE87E5</vt:lpwstr>
  </property>
</Properties>
</file>